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handoutMasterIdLst>
    <p:handoutMasterId r:id="rId16"/>
  </p:handoutMasterIdLst>
  <p:sldIdLst>
    <p:sldId id="256" r:id="rId2"/>
    <p:sldId id="508" r:id="rId3"/>
    <p:sldId id="511" r:id="rId4"/>
    <p:sldId id="506" r:id="rId5"/>
    <p:sldId id="512" r:id="rId6"/>
    <p:sldId id="513" r:id="rId7"/>
    <p:sldId id="509" r:id="rId8"/>
    <p:sldId id="514" r:id="rId9"/>
    <p:sldId id="515" r:id="rId10"/>
    <p:sldId id="516" r:id="rId11"/>
    <p:sldId id="517" r:id="rId12"/>
    <p:sldId id="520" r:id="rId13"/>
    <p:sldId id="519"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8" userDrawn="1">
          <p15:clr>
            <a:srgbClr val="A4A3A4"/>
          </p15:clr>
        </p15:guide>
        <p15:guide id="2" pos="2880" userDrawn="1">
          <p15:clr>
            <a:srgbClr val="A4A3A4"/>
          </p15:clr>
        </p15:guide>
        <p15:guide id="3" pos="453" userDrawn="1">
          <p15:clr>
            <a:srgbClr val="A4A3A4"/>
          </p15:clr>
        </p15:guide>
        <p15:guide id="4" pos="5307" userDrawn="1">
          <p15:clr>
            <a:srgbClr val="A4A3A4"/>
          </p15:clr>
        </p15:guide>
        <p15:guide id="5" orient="horz" pos="302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Vögeli" initials="SV" lastIdx="6" clrIdx="0">
    <p:extLst>
      <p:ext uri="{19B8F6BF-5375-455C-9EA6-DF929625EA0E}">
        <p15:presenceInfo xmlns:p15="http://schemas.microsoft.com/office/powerpoint/2012/main" userId="5eba2b441819ddf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6DB"/>
    <a:srgbClr val="F7C140"/>
    <a:srgbClr val="E5B8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4" autoAdjust="0"/>
    <p:restoredTop sz="89752"/>
  </p:normalViewPr>
  <p:slideViewPr>
    <p:cSldViewPr snapToGrid="0" snapToObjects="1">
      <p:cViewPr varScale="1">
        <p:scale>
          <a:sx n="102" d="100"/>
          <a:sy n="102" d="100"/>
        </p:scale>
        <p:origin x="1243" y="58"/>
      </p:cViewPr>
      <p:guideLst>
        <p:guide orient="horz" pos="2368"/>
        <p:guide pos="2880"/>
        <p:guide pos="453"/>
        <p:guide pos="5307"/>
        <p:guide orient="horz" pos="302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CDC34A9-204C-D940-BD57-89A79C098D2D}"/>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A834606C-B8E8-E346-9B02-B5373D5EF405}"/>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95222255-AB8A-D24C-B1CE-39B66CC52F9C}" type="datetimeFigureOut">
              <a:rPr lang="de-CH" smtClean="0"/>
              <a:t>10.12.2020</a:t>
            </a:fld>
            <a:endParaRPr lang="de-CH"/>
          </a:p>
        </p:txBody>
      </p:sp>
      <p:sp>
        <p:nvSpPr>
          <p:cNvPr id="4" name="Fußzeilenplatzhalter 3">
            <a:extLst>
              <a:ext uri="{FF2B5EF4-FFF2-40B4-BE49-F238E27FC236}">
                <a16:creationId xmlns:a16="http://schemas.microsoft.com/office/drawing/2014/main" id="{9921B428-D1F6-4E4A-AB90-DE72883B0F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6A74CF38-35E8-5543-930D-9B15DDFE99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BC0418-7092-C844-980B-2DF3F7BEF8A4}" type="slidenum">
              <a:rPr lang="de-CH" smtClean="0"/>
              <a:t>‹Nr.›</a:t>
            </a:fld>
            <a:endParaRPr lang="de-CH"/>
          </a:p>
        </p:txBody>
      </p:sp>
    </p:spTree>
    <p:extLst>
      <p:ext uri="{BB962C8B-B14F-4D97-AF65-F5344CB8AC3E}">
        <p14:creationId xmlns:p14="http://schemas.microsoft.com/office/powerpoint/2010/main" val="854678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429E2FC0-D4F4-5E48-BC1F-13290159F8EA}" type="datetimeFigureOut">
              <a:rPr lang="de-DE" smtClean="0"/>
              <a:t>10.12.2020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5897D-E407-5345-B10B-9068DAA3207E}" type="slidenum">
              <a:rPr lang="de-DE" smtClean="0"/>
              <a:t>‹Nr.›</a:t>
            </a:fld>
            <a:endParaRPr lang="de-DE"/>
          </a:p>
        </p:txBody>
      </p:sp>
    </p:spTree>
    <p:extLst>
      <p:ext uri="{BB962C8B-B14F-4D97-AF65-F5344CB8AC3E}">
        <p14:creationId xmlns:p14="http://schemas.microsoft.com/office/powerpoint/2010/main" val="154985423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045897D-E407-5345-B10B-9068DAA3207E}" type="slidenum">
              <a:rPr lang="de-DE" smtClean="0"/>
              <a:t>1</a:t>
            </a:fld>
            <a:endParaRPr lang="de-DE"/>
          </a:p>
        </p:txBody>
      </p:sp>
    </p:spTree>
    <p:extLst>
      <p:ext uri="{BB962C8B-B14F-4D97-AF65-F5344CB8AC3E}">
        <p14:creationId xmlns:p14="http://schemas.microsoft.com/office/powerpoint/2010/main" val="208820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10</a:t>
            </a:fld>
            <a:endParaRPr lang="de-DE"/>
          </a:p>
        </p:txBody>
      </p:sp>
    </p:spTree>
    <p:extLst>
      <p:ext uri="{BB962C8B-B14F-4D97-AF65-F5344CB8AC3E}">
        <p14:creationId xmlns:p14="http://schemas.microsoft.com/office/powerpoint/2010/main" val="2311695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11</a:t>
            </a:fld>
            <a:endParaRPr lang="de-DE"/>
          </a:p>
        </p:txBody>
      </p:sp>
    </p:spTree>
    <p:extLst>
      <p:ext uri="{BB962C8B-B14F-4D97-AF65-F5344CB8AC3E}">
        <p14:creationId xmlns:p14="http://schemas.microsoft.com/office/powerpoint/2010/main" val="2669579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12</a:t>
            </a:fld>
            <a:endParaRPr lang="de-DE"/>
          </a:p>
        </p:txBody>
      </p:sp>
    </p:spTree>
    <p:extLst>
      <p:ext uri="{BB962C8B-B14F-4D97-AF65-F5344CB8AC3E}">
        <p14:creationId xmlns:p14="http://schemas.microsoft.com/office/powerpoint/2010/main" val="1081955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13</a:t>
            </a:fld>
            <a:endParaRPr lang="de-DE"/>
          </a:p>
        </p:txBody>
      </p:sp>
    </p:spTree>
    <p:extLst>
      <p:ext uri="{BB962C8B-B14F-4D97-AF65-F5344CB8AC3E}">
        <p14:creationId xmlns:p14="http://schemas.microsoft.com/office/powerpoint/2010/main" val="12042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2</a:t>
            </a:fld>
            <a:endParaRPr lang="de-DE"/>
          </a:p>
        </p:txBody>
      </p:sp>
    </p:spTree>
    <p:extLst>
      <p:ext uri="{BB962C8B-B14F-4D97-AF65-F5344CB8AC3E}">
        <p14:creationId xmlns:p14="http://schemas.microsoft.com/office/powerpoint/2010/main" val="39931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3</a:t>
            </a:fld>
            <a:endParaRPr lang="de-DE"/>
          </a:p>
        </p:txBody>
      </p:sp>
    </p:spTree>
    <p:extLst>
      <p:ext uri="{BB962C8B-B14F-4D97-AF65-F5344CB8AC3E}">
        <p14:creationId xmlns:p14="http://schemas.microsoft.com/office/powerpoint/2010/main" val="226617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4</a:t>
            </a:fld>
            <a:endParaRPr lang="de-DE"/>
          </a:p>
        </p:txBody>
      </p:sp>
    </p:spTree>
    <p:extLst>
      <p:ext uri="{BB962C8B-B14F-4D97-AF65-F5344CB8AC3E}">
        <p14:creationId xmlns:p14="http://schemas.microsoft.com/office/powerpoint/2010/main" val="264845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5</a:t>
            </a:fld>
            <a:endParaRPr lang="de-DE"/>
          </a:p>
        </p:txBody>
      </p:sp>
    </p:spTree>
    <p:extLst>
      <p:ext uri="{BB962C8B-B14F-4D97-AF65-F5344CB8AC3E}">
        <p14:creationId xmlns:p14="http://schemas.microsoft.com/office/powerpoint/2010/main" val="243533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6</a:t>
            </a:fld>
            <a:endParaRPr lang="de-DE"/>
          </a:p>
        </p:txBody>
      </p:sp>
    </p:spTree>
    <p:extLst>
      <p:ext uri="{BB962C8B-B14F-4D97-AF65-F5344CB8AC3E}">
        <p14:creationId xmlns:p14="http://schemas.microsoft.com/office/powerpoint/2010/main" val="302964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7</a:t>
            </a:fld>
            <a:endParaRPr lang="de-DE"/>
          </a:p>
        </p:txBody>
      </p:sp>
    </p:spTree>
    <p:extLst>
      <p:ext uri="{BB962C8B-B14F-4D97-AF65-F5344CB8AC3E}">
        <p14:creationId xmlns:p14="http://schemas.microsoft.com/office/powerpoint/2010/main" val="54358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8</a:t>
            </a:fld>
            <a:endParaRPr lang="de-DE"/>
          </a:p>
        </p:txBody>
      </p:sp>
    </p:spTree>
    <p:extLst>
      <p:ext uri="{BB962C8B-B14F-4D97-AF65-F5344CB8AC3E}">
        <p14:creationId xmlns:p14="http://schemas.microsoft.com/office/powerpoint/2010/main" val="1585372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sz="9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D045897D-E407-5345-B10B-9068DAA3207E}" type="slidenum">
              <a:rPr lang="de-DE" smtClean="0"/>
              <a:t>9</a:t>
            </a:fld>
            <a:endParaRPr lang="de-DE"/>
          </a:p>
        </p:txBody>
      </p:sp>
    </p:spTree>
    <p:extLst>
      <p:ext uri="{BB962C8B-B14F-4D97-AF65-F5344CB8AC3E}">
        <p14:creationId xmlns:p14="http://schemas.microsoft.com/office/powerpoint/2010/main" val="2214039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5B002B51-A3C5-4745-8A54-952EB4179A8E}" type="datetime1">
              <a:rPr lang="de-CH" smtClean="0"/>
              <a:t>10.12.2020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327673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1E31017-2BF2-9342-A4F0-3384ED0C8FF3}" type="datetime1">
              <a:rPr lang="de-CH" smtClean="0"/>
              <a:t>10.12.2020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197418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5F55046-4DC1-204D-87FA-B4636ADC65C0}" type="datetime1">
              <a:rPr lang="de-CH" smtClean="0"/>
              <a:t>10.12.2020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232954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488173D-ACF9-5749-A7BE-A6339D2A398C}" type="datetime1">
              <a:rPr lang="de-CH" smtClean="0"/>
              <a:t>10.12.2020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3813567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E73CF5F-15AA-E64E-B2C8-7138C5BA901E}" type="datetime1">
              <a:rPr lang="de-CH" smtClean="0"/>
              <a:t>10.12.2020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2822104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2C8B505-8A06-4A47-AFB9-AD15759DF265}" type="datetime1">
              <a:rPr lang="de-CH" smtClean="0"/>
              <a:t>10.12.2020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350344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0C9072D-9F48-FC41-9FC4-A2E48401396A}" type="datetime1">
              <a:rPr lang="de-CH" smtClean="0"/>
              <a:t>10.12.2020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106458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508E7D1-E561-044B-81B5-5331D1A7F17F}" type="datetime1">
              <a:rPr lang="de-CH" smtClean="0"/>
              <a:t>10.12.2020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61667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79065-C827-CA43-AFBE-6BEB0B9E121E}" type="datetime1">
              <a:rPr lang="de-CH" smtClean="0"/>
              <a:t>10.12.2020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237230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C52491BF-C468-DB4E-894A-35EC3A2A8375}" type="datetime1">
              <a:rPr lang="de-CH" smtClean="0"/>
              <a:t>10.12.2020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125403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F9926045-CC99-9F47-87B7-CD7FA7037F4A}" type="datetime1">
              <a:rPr lang="de-CH" smtClean="0"/>
              <a:t>10.12.2020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0CE79FC-FE61-CE45-9DEB-BC10B7B2BC80}" type="slidenum">
              <a:rPr lang="de-DE" smtClean="0"/>
              <a:t>‹Nr.›</a:t>
            </a:fld>
            <a:endParaRPr lang="de-DE"/>
          </a:p>
        </p:txBody>
      </p:sp>
    </p:spTree>
    <p:extLst>
      <p:ext uri="{BB962C8B-B14F-4D97-AF65-F5344CB8AC3E}">
        <p14:creationId xmlns:p14="http://schemas.microsoft.com/office/powerpoint/2010/main" val="194882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B0C8BB3-E805-2E4C-BF7D-B88E33283E1C}" type="datetime1">
              <a:rPr lang="de-CH" smtClean="0"/>
              <a:t>10.12.2020</a:t>
            </a:fld>
            <a:endParaRPr lang="de-D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CE79FC-FE61-CE45-9DEB-BC10B7B2BC80}" type="slidenum">
              <a:rPr lang="de-DE" smtClean="0"/>
              <a:t>‹Nr.›</a:t>
            </a:fld>
            <a:endParaRPr lang="de-DE"/>
          </a:p>
        </p:txBody>
      </p:sp>
    </p:spTree>
    <p:extLst>
      <p:ext uri="{BB962C8B-B14F-4D97-AF65-F5344CB8AC3E}">
        <p14:creationId xmlns:p14="http://schemas.microsoft.com/office/powerpoint/2010/main" val="937968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10.mp4"/><Relationship Id="rId7" Type="http://schemas.openxmlformats.org/officeDocument/2006/relationships/image" Target="../media/image10.png"/><Relationship Id="rId2" Type="http://schemas.microsoft.com/office/2007/relationships/media" Target="../media/media10.mp4"/><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11.mp4"/><Relationship Id="rId7" Type="http://schemas.openxmlformats.org/officeDocument/2006/relationships/image" Target="../media/image10.png"/><Relationship Id="rId2" Type="http://schemas.microsoft.com/office/2007/relationships/media" Target="../media/media11.mp4"/><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12.mp4"/><Relationship Id="rId7" Type="http://schemas.openxmlformats.org/officeDocument/2006/relationships/image" Target="../media/image10.png"/><Relationship Id="rId2" Type="http://schemas.microsoft.com/office/2007/relationships/media" Target="../media/media12.mp4"/><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C442021-4137-8C45-8A9D-9C35D3AF1656}"/>
              </a:ext>
            </a:extLst>
          </p:cNvPr>
          <p:cNvSpPr/>
          <p:nvPr/>
        </p:nvSpPr>
        <p:spPr>
          <a:xfrm>
            <a:off x="-53896" y="3817275"/>
            <a:ext cx="9144000" cy="1384300"/>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2BBAB99A-E1F9-B64A-88D1-F17D8C070F14}"/>
              </a:ext>
            </a:extLst>
          </p:cNvPr>
          <p:cNvSpPr>
            <a:spLocks noGrp="1"/>
          </p:cNvSpPr>
          <p:nvPr>
            <p:ph type="ctrTitle"/>
          </p:nvPr>
        </p:nvSpPr>
        <p:spPr>
          <a:xfrm>
            <a:off x="1011836" y="764498"/>
            <a:ext cx="6355830" cy="3205778"/>
          </a:xfrm>
        </p:spPr>
        <p:txBody>
          <a:bodyPr lIns="0" tIns="0" rIns="0" bIns="0" anchor="ctr" anchorCtr="0">
            <a:normAutofit/>
          </a:bodyPr>
          <a:lstStyle/>
          <a:p>
            <a:r>
              <a:rPr lang="de-CH" sz="3200" dirty="0">
                <a:latin typeface="Calibri" panose="020F0502020204030204" pitchFamily="34" charset="0"/>
                <a:cs typeface="Calibri" panose="020F0502020204030204" pitchFamily="34" charset="0"/>
              </a:rPr>
              <a:t>Peer support und </a:t>
            </a:r>
            <a:r>
              <a:rPr lang="de-CH" sz="3200" dirty="0" err="1">
                <a:latin typeface="Calibri" panose="020F0502020204030204" pitchFamily="34" charset="0"/>
                <a:cs typeface="Calibri" panose="020F0502020204030204" pitchFamily="34" charset="0"/>
              </a:rPr>
              <a:t>peer</a:t>
            </a:r>
            <a:r>
              <a:rPr lang="de-CH" sz="3200" dirty="0">
                <a:latin typeface="Calibri" panose="020F0502020204030204" pitchFamily="34" charset="0"/>
                <a:cs typeface="Calibri" panose="020F0502020204030204" pitchFamily="34" charset="0"/>
              </a:rPr>
              <a:t> </a:t>
            </a:r>
            <a:r>
              <a:rPr lang="de-CH" sz="3200" dirty="0" err="1">
                <a:latin typeface="Calibri" panose="020F0502020204030204" pitchFamily="34" charset="0"/>
                <a:cs typeface="Calibri" panose="020F0502020204030204" pitchFamily="34" charset="0"/>
              </a:rPr>
              <a:t>counseling</a:t>
            </a:r>
            <a:r>
              <a:rPr lang="de-CH" sz="3200" dirty="0">
                <a:latin typeface="Calibri" panose="020F0502020204030204" pitchFamily="34" charset="0"/>
                <a:cs typeface="Calibri" panose="020F0502020204030204" pitchFamily="34" charset="0"/>
              </a:rPr>
              <a:t>: </a:t>
            </a:r>
            <a:br>
              <a:rPr lang="de-CH" sz="2400" dirty="0"/>
            </a:br>
            <a:r>
              <a:rPr lang="de-CH" sz="1100" dirty="0" err="1">
                <a:solidFill>
                  <a:schemeClr val="bg1"/>
                </a:solidFill>
              </a:rPr>
              <a:t>dg</a:t>
            </a:r>
            <a:br>
              <a:rPr lang="de-CH" sz="2400" dirty="0"/>
            </a:br>
            <a:r>
              <a:rPr lang="de-CH" sz="2000" dirty="0">
                <a:latin typeface="+mn-lt"/>
              </a:rPr>
              <a:t>Lösung für psychosoziale Versorgungsdefizite im Asyl- und Flüchtlingswesen ?</a:t>
            </a:r>
            <a:br>
              <a:rPr lang="de-CH" sz="1800" dirty="0"/>
            </a:br>
            <a:br>
              <a:rPr lang="de-CH" sz="1800" dirty="0"/>
            </a:br>
            <a:br>
              <a:rPr lang="de-CH" sz="1800" dirty="0"/>
            </a:br>
            <a:r>
              <a:rPr lang="de-CH" sz="1800" dirty="0">
                <a:latin typeface="+mn-lt"/>
              </a:rPr>
              <a:t>Fana Asefaw &amp; Thomas Maier</a:t>
            </a:r>
          </a:p>
        </p:txBody>
      </p:sp>
      <p:sp>
        <p:nvSpPr>
          <p:cNvPr id="3" name="Untertitel 2">
            <a:extLst>
              <a:ext uri="{FF2B5EF4-FFF2-40B4-BE49-F238E27FC236}">
                <a16:creationId xmlns:a16="http://schemas.microsoft.com/office/drawing/2014/main" id="{29B120FF-650D-C84F-9BB6-BC6BBF28ABA8}"/>
              </a:ext>
            </a:extLst>
          </p:cNvPr>
          <p:cNvSpPr>
            <a:spLocks noGrp="1"/>
          </p:cNvSpPr>
          <p:nvPr>
            <p:ph type="subTitle" idx="1"/>
          </p:nvPr>
        </p:nvSpPr>
        <p:spPr>
          <a:xfrm>
            <a:off x="4706912" y="4279888"/>
            <a:ext cx="3462727" cy="342923"/>
          </a:xfrm>
        </p:spPr>
        <p:txBody>
          <a:bodyPr lIns="0" tIns="0" rIns="0" bIns="0" anchor="ctr" anchorCtr="0"/>
          <a:lstStyle/>
          <a:p>
            <a:pPr algn="r"/>
            <a:r>
              <a:rPr lang="de-DE" dirty="0">
                <a:solidFill>
                  <a:schemeClr val="bg1"/>
                </a:solidFill>
                <a:latin typeface="Calibri" panose="020F0502020204030204" pitchFamily="34" charset="0"/>
                <a:cs typeface="Calibri" panose="020F0502020204030204" pitchFamily="34" charset="0"/>
              </a:rPr>
              <a:t>12. September 2020</a:t>
            </a:r>
          </a:p>
        </p:txBody>
      </p:sp>
      <p:sp>
        <p:nvSpPr>
          <p:cNvPr id="8" name="Textfeld 7">
            <a:extLst>
              <a:ext uri="{FF2B5EF4-FFF2-40B4-BE49-F238E27FC236}">
                <a16:creationId xmlns:a16="http://schemas.microsoft.com/office/drawing/2014/main" id="{CD8D73B3-A906-9243-B968-EDD36EBE555B}"/>
              </a:ext>
            </a:extLst>
          </p:cNvPr>
          <p:cNvSpPr txBox="1"/>
          <p:nvPr/>
        </p:nvSpPr>
        <p:spPr>
          <a:xfrm>
            <a:off x="720000" y="4279888"/>
            <a:ext cx="3852000" cy="276999"/>
          </a:xfrm>
          <a:prstGeom prst="rect">
            <a:avLst/>
          </a:prstGeom>
          <a:noFill/>
        </p:spPr>
        <p:txBody>
          <a:bodyPr wrap="square" lIns="0" tIns="0" rIns="0" bIns="0" rtlCol="0">
            <a:spAutoFit/>
          </a:bodyPr>
          <a:lstStyle/>
          <a:p>
            <a:r>
              <a:rPr lang="sv" dirty="0">
                <a:solidFill>
                  <a:schemeClr val="bg1"/>
                </a:solidFill>
                <a:latin typeface="Calibri" panose="020F0502020204030204" pitchFamily="34" charset="0"/>
                <a:cs typeface="Calibri" panose="020F0502020204030204" pitchFamily="34" charset="0"/>
              </a:rPr>
              <a:t>Mitgliederversammlung Paxion Aarau</a:t>
            </a:r>
          </a:p>
        </p:txBody>
      </p:sp>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29" y="1303647"/>
            <a:ext cx="2053710" cy="2090881"/>
          </a:xfrm>
          <a:prstGeom prst="rect">
            <a:avLst/>
          </a:prstGeom>
        </p:spPr>
      </p:pic>
      <p:pic>
        <p:nvPicPr>
          <p:cNvPr id="10" name="Bild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00" y="161690"/>
            <a:ext cx="1440000" cy="905806"/>
          </a:xfrm>
          <a:prstGeom prst="rect">
            <a:avLst/>
          </a:prstGeom>
        </p:spPr>
      </p:pic>
      <p:pic>
        <p:nvPicPr>
          <p:cNvPr id="5" name="Picture 4"/>
          <p:cNvPicPr>
            <a:picLocks noChangeAspect="1"/>
          </p:cNvPicPr>
          <p:nvPr/>
        </p:nvPicPr>
        <p:blipFill>
          <a:blip r:embed="rId7"/>
          <a:stretch>
            <a:fillRect/>
          </a:stretch>
        </p:blipFill>
        <p:spPr>
          <a:xfrm>
            <a:off x="7379852" y="33800"/>
            <a:ext cx="1692000" cy="116158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pic>
        <p:nvPicPr>
          <p:cNvPr id="11" name="Grafik 10" descr="Ein Bild, das Person, Mann, Anzug, Schlips enthält.&#10;&#10;Automatisch generierte Beschreibung">
            <a:extLst>
              <a:ext uri="{FF2B5EF4-FFF2-40B4-BE49-F238E27FC236}">
                <a16:creationId xmlns:a16="http://schemas.microsoft.com/office/drawing/2014/main" id="{0166ACC6-93B4-44DC-801A-BAEC35369682}"/>
              </a:ext>
            </a:extLst>
          </p:cNvPr>
          <p:cNvPicPr>
            <a:picLocks noChangeAspect="1"/>
          </p:cNvPicPr>
          <p:nvPr/>
        </p:nvPicPr>
        <p:blipFill>
          <a:blip r:embed="rId9"/>
          <a:stretch>
            <a:fillRect/>
          </a:stretch>
        </p:blipFill>
        <p:spPr>
          <a:xfrm>
            <a:off x="5778735" y="28292"/>
            <a:ext cx="1434505" cy="1162800"/>
          </a:xfrm>
          <a:prstGeom prst="rect">
            <a:avLst/>
          </a:prstGeom>
        </p:spPr>
      </p:pic>
    </p:spTree>
    <p:extLst>
      <p:ext uri="{BB962C8B-B14F-4D97-AF65-F5344CB8AC3E}">
        <p14:creationId xmlns:p14="http://schemas.microsoft.com/office/powerpoint/2010/main" val="1755634205"/>
      </p:ext>
    </p:extLst>
  </p:cSld>
  <p:clrMapOvr>
    <a:masterClrMapping/>
  </p:clrMapOvr>
  <mc:AlternateContent xmlns:mc="http://schemas.openxmlformats.org/markup-compatibility/2006" xmlns:p14="http://schemas.microsoft.com/office/powerpoint/2010/main">
    <mc:Choice Requires="p14">
      <p:transition spd="slow" p14:dur="2000" advTm="10668"/>
    </mc:Choice>
    <mc:Fallback xmlns="">
      <p:transition spd="slow" advTm="1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pPr>
              <a:spcBef>
                <a:spcPts val="1200"/>
              </a:spcBef>
            </a:pPr>
            <a:r>
              <a:rPr lang="de-DE" sz="2000" b="1" dirty="0">
                <a:solidFill>
                  <a:schemeClr val="bg1"/>
                </a:solidFill>
                <a:ea typeface="Tahoma" panose="020B0604030504040204" pitchFamily="34" charset="0"/>
                <a:cs typeface="Arial" panose="020B0604020202020204" pitchFamily="34" charset="0"/>
              </a:rPr>
              <a:t>Was brauchen Geflüchtete und Asylsuchende?</a:t>
            </a: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10</a:t>
            </a:fld>
            <a:endParaRPr lang="de-DE" dirty="0"/>
          </a:p>
        </p:txBody>
      </p:sp>
      <p:sp>
        <p:nvSpPr>
          <p:cNvPr id="10" name="Titel 1">
            <a:extLst>
              <a:ext uri="{FF2B5EF4-FFF2-40B4-BE49-F238E27FC236}">
                <a16:creationId xmlns:a16="http://schemas.microsoft.com/office/drawing/2014/main" id="{90B61E6D-2D45-47F9-84B9-33018A013698}"/>
              </a:ext>
            </a:extLst>
          </p:cNvPr>
          <p:cNvSpPr txBox="1">
            <a:spLocks/>
          </p:cNvSpPr>
          <p:nvPr/>
        </p:nvSpPr>
        <p:spPr>
          <a:xfrm>
            <a:off x="628651" y="1476531"/>
            <a:ext cx="7630930" cy="21585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Wer ist in der Schweiz zuständig/fähig, die nötige Hilfe zu gewähren?</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de-CH"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de-CH" sz="10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Kantone?</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Gemeinden?</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Integrationsverantwortliche?</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Gesundheitswesen?</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Private Stiftungen, Vereine (SRK, SFH, SAH, </a:t>
            </a:r>
            <a:r>
              <a:rPr kumimoji="0" lang="de-CH" sz="2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Heks</a:t>
            </a:r>
            <a:r>
              <a:rPr kumimoji="0" lang="de-CH"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de-CH" sz="2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Paxion</a:t>
            </a:r>
            <a:r>
              <a:rPr kumimoji="0" lang="de-CH"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etc.)?</a:t>
            </a:r>
          </a:p>
        </p:txBody>
      </p:sp>
      <p:pic>
        <p:nvPicPr>
          <p:cNvPr id="3" name="Video 2">
            <a:hlinkClick r:id="" action="ppaction://media"/>
            <a:extLst>
              <a:ext uri="{FF2B5EF4-FFF2-40B4-BE49-F238E27FC236}">
                <a16:creationId xmlns:a16="http://schemas.microsoft.com/office/drawing/2014/main" id="{777B93F0-953B-424D-A29A-E1D79F6834D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7429500" y="3857625"/>
            <a:ext cx="1714499" cy="1285875"/>
          </a:xfrm>
          <a:prstGeom prst="rect">
            <a:avLst/>
          </a:prstGeom>
        </p:spPr>
      </p:pic>
      <p:pic>
        <p:nvPicPr>
          <p:cNvPr id="8" name="Grafik 7">
            <a:extLst>
              <a:ext uri="{FF2B5EF4-FFF2-40B4-BE49-F238E27FC236}">
                <a16:creationId xmlns:a16="http://schemas.microsoft.com/office/drawing/2014/main" id="{FBA44F53-85D5-4845-8C52-275FA5FD5889}"/>
              </a:ext>
            </a:extLst>
          </p:cNvPr>
          <p:cNvPicPr>
            <a:picLocks noChangeAspect="1"/>
          </p:cNvPicPr>
          <p:nvPr/>
        </p:nvPicPr>
        <p:blipFill>
          <a:blip r:embed="rId8"/>
          <a:stretch>
            <a:fillRect/>
          </a:stretch>
        </p:blipFill>
        <p:spPr>
          <a:xfrm>
            <a:off x="7429500" y="3845185"/>
            <a:ext cx="1713124" cy="1310754"/>
          </a:xfrm>
          <a:prstGeom prst="rect">
            <a:avLst/>
          </a:prstGeom>
        </p:spPr>
      </p:pic>
    </p:spTree>
    <p:custDataLst>
      <p:tags r:id="rId1"/>
    </p:custDataLst>
    <p:extLst>
      <p:ext uri="{BB962C8B-B14F-4D97-AF65-F5344CB8AC3E}">
        <p14:creationId xmlns:p14="http://schemas.microsoft.com/office/powerpoint/2010/main" val="742418055"/>
      </p:ext>
    </p:extLst>
  </p:cSld>
  <p:clrMapOvr>
    <a:masterClrMapping/>
  </p:clrMapOvr>
  <mc:AlternateContent xmlns:mc="http://schemas.openxmlformats.org/markup-compatibility/2006" xmlns:p14="http://schemas.microsoft.com/office/powerpoint/2010/main">
    <mc:Choice Requires="p14">
      <p:transition spd="slow" p14:dur="2000" advTm="162191"/>
    </mc:Choice>
    <mc:Fallback xmlns="">
      <p:transition spd="slow" advTm="16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pPr>
              <a:spcBef>
                <a:spcPts val="1200"/>
              </a:spcBef>
            </a:pPr>
            <a:r>
              <a:rPr lang="de-DE" sz="2000" b="1" dirty="0">
                <a:solidFill>
                  <a:schemeClr val="bg1"/>
                </a:solidFill>
                <a:ea typeface="Tahoma" panose="020B0604030504040204" pitchFamily="34" charset="0"/>
                <a:cs typeface="Arial" panose="020B0604020202020204" pitchFamily="34" charset="0"/>
              </a:rPr>
              <a:t>Was brauchen Geflüchtete und Asylsuchende?</a:t>
            </a: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11</a:t>
            </a:fld>
            <a:endParaRPr lang="de-DE" dirty="0"/>
          </a:p>
        </p:txBody>
      </p:sp>
      <p:sp>
        <p:nvSpPr>
          <p:cNvPr id="10" name="Titel 1">
            <a:extLst>
              <a:ext uri="{FF2B5EF4-FFF2-40B4-BE49-F238E27FC236}">
                <a16:creationId xmlns:a16="http://schemas.microsoft.com/office/drawing/2014/main" id="{90B61E6D-2D45-47F9-84B9-33018A013698}"/>
              </a:ext>
            </a:extLst>
          </p:cNvPr>
          <p:cNvSpPr txBox="1">
            <a:spLocks/>
          </p:cNvSpPr>
          <p:nvPr/>
        </p:nvSpPr>
        <p:spPr>
          <a:xfrm>
            <a:off x="628651" y="1439057"/>
            <a:ext cx="7758346" cy="2953061"/>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70000"/>
              </a:lnSpc>
              <a:spcBef>
                <a:spcPct val="0"/>
              </a:spcBef>
              <a:spcAft>
                <a:spcPts val="0"/>
              </a:spcAft>
              <a:buClrTx/>
              <a:buSzTx/>
              <a:buFontTx/>
              <a:buNone/>
              <a:tabLst/>
              <a:defRPr/>
            </a:pPr>
            <a:r>
              <a:rPr lang="de-CH" sz="8000" dirty="0">
                <a:solidFill>
                  <a:prstClr val="black"/>
                </a:solidFill>
                <a:latin typeface="Calibri" panose="020F0502020204030204" pitchFamily="34" charset="0"/>
                <a:cs typeface="Calibri" panose="020F0502020204030204" pitchFamily="34" charset="0"/>
              </a:rPr>
              <a:t>Verschiedene «Player» sind beteiligt.</a:t>
            </a:r>
          </a:p>
          <a:p>
            <a:pPr marL="0" marR="0" lvl="0" indent="0" algn="l" defTabSz="914400" rtl="0" eaLnBrk="1" fontAlgn="auto" latinLnBrk="0" hangingPunct="1">
              <a:lnSpc>
                <a:spcPct val="170000"/>
              </a:lnSpc>
              <a:spcBef>
                <a:spcPct val="0"/>
              </a:spcBef>
              <a:spcAft>
                <a:spcPts val="0"/>
              </a:spcAft>
              <a:buClrTx/>
              <a:buSzTx/>
              <a:buFontTx/>
              <a:buNone/>
              <a:tabLst/>
              <a:defRPr/>
            </a:pPr>
            <a:endParaRPr lang="de-CH" sz="1200" dirty="0">
              <a:solidFill>
                <a:prstClr val="black"/>
              </a:solidFill>
              <a:latin typeface="Calibri Light" panose="020F0302020204030204"/>
            </a:endParaRPr>
          </a:p>
          <a:p>
            <a:pPr marL="0" marR="0" lvl="0" indent="0" algn="l" defTabSz="914400" rtl="0" eaLnBrk="1" fontAlgn="auto" latinLnBrk="0" hangingPunct="1">
              <a:lnSpc>
                <a:spcPct val="120000"/>
              </a:lnSpc>
              <a:spcBef>
                <a:spcPct val="0"/>
              </a:spcBef>
              <a:spcAft>
                <a:spcPts val="0"/>
              </a:spcAft>
              <a:buClrTx/>
              <a:buSzTx/>
              <a:buFontTx/>
              <a:buNone/>
              <a:tabLst/>
              <a:defRPr/>
            </a:pPr>
            <a:r>
              <a:rPr lang="de-CH" sz="8000" dirty="0">
                <a:solidFill>
                  <a:prstClr val="black"/>
                </a:solidFill>
                <a:latin typeface="Calibri" panose="020F0502020204030204" pitchFamily="34" charset="0"/>
                <a:cs typeface="Calibri" panose="020F0502020204030204" pitchFamily="34" charset="0"/>
              </a:rPr>
              <a:t>Schnittstellen und Übergänge erschweren eine effektive und effiziente Unterstützung.</a:t>
            </a:r>
          </a:p>
          <a:p>
            <a:pPr marL="0" marR="0" lvl="0" indent="0" algn="l" defTabSz="914400" rtl="0" eaLnBrk="1" fontAlgn="auto" latinLnBrk="0" hangingPunct="1">
              <a:lnSpc>
                <a:spcPct val="170000"/>
              </a:lnSpc>
              <a:spcBef>
                <a:spcPct val="0"/>
              </a:spcBef>
              <a:spcAft>
                <a:spcPts val="0"/>
              </a:spcAft>
              <a:buClrTx/>
              <a:buSzTx/>
              <a:buFontTx/>
              <a:buNone/>
              <a:tabLst/>
              <a:defRPr/>
            </a:pPr>
            <a:endParaRPr lang="de-CH" sz="1200" dirty="0">
              <a:solidFill>
                <a:prstClr val="black"/>
              </a:solidFill>
              <a:latin typeface="Calibri Light" panose="020F0302020204030204"/>
            </a:endParaRPr>
          </a:p>
          <a:p>
            <a:pPr lvl="0" algn="l">
              <a:lnSpc>
                <a:spcPct val="120000"/>
              </a:lnSpc>
              <a:defRPr/>
            </a:pPr>
            <a:r>
              <a:rPr lang="de-CH" sz="8000" dirty="0">
                <a:solidFill>
                  <a:prstClr val="black"/>
                </a:solidFill>
                <a:latin typeface="+mn-lt"/>
              </a:rPr>
              <a:t>Besonders «unglücklich» ist die scharfe Trennung von Integration und Gesundheitswesen.</a:t>
            </a:r>
          </a:p>
          <a:p>
            <a:pPr marL="0" marR="0" lvl="0" indent="0" algn="l" defTabSz="914400" rtl="0" eaLnBrk="1" fontAlgn="auto" latinLnBrk="0" hangingPunct="1">
              <a:lnSpc>
                <a:spcPct val="170000"/>
              </a:lnSpc>
              <a:spcBef>
                <a:spcPct val="0"/>
              </a:spcBef>
              <a:spcAft>
                <a:spcPts val="0"/>
              </a:spcAft>
              <a:buClrTx/>
              <a:buSzTx/>
              <a:buFontTx/>
              <a:buNone/>
              <a:tabLst/>
              <a:defRPr/>
            </a:pPr>
            <a:endParaRPr kumimoji="0" lang="de-CH" sz="12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lang="de-CH" sz="8000" dirty="0">
                <a:solidFill>
                  <a:prstClr val="black"/>
                </a:solidFill>
                <a:latin typeface="Calibri" panose="020F0502020204030204" pitchFamily="34" charset="0"/>
                <a:cs typeface="Calibri" panose="020F0502020204030204" pitchFamily="34" charset="0"/>
              </a:rPr>
              <a:t>Das Gesundheitswesen ist sehr mächtig und leistungsfähig; über KVG-Obligatorium ist die Finanzierung oft einfacher; aber: Pathologisierung, Stigmatisierung, </a:t>
            </a:r>
            <a:r>
              <a:rPr lang="de-CH" sz="8000" dirty="0" err="1">
                <a:solidFill>
                  <a:prstClr val="black"/>
                </a:solidFill>
                <a:latin typeface="Calibri" panose="020F0502020204030204" pitchFamily="34" charset="0"/>
                <a:cs typeface="Calibri" panose="020F0502020204030204" pitchFamily="34" charset="0"/>
              </a:rPr>
              <a:t>Psychiatrisierung</a:t>
            </a:r>
            <a:r>
              <a:rPr lang="de-CH" sz="8000" dirty="0">
                <a:solidFill>
                  <a:prstClr val="black"/>
                </a:solidFill>
                <a:latin typeface="Calibri" panose="020F0502020204030204" pitchFamily="34" charset="0"/>
                <a:cs typeface="Calibri" panose="020F0502020204030204" pitchFamily="34" charset="0"/>
              </a:rPr>
              <a:t>. Meist nur Tertiärprävention.</a:t>
            </a:r>
            <a:endParaRPr kumimoji="0" lang="de-CH" sz="8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de-CH" sz="1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3" name="Video 2">
            <a:hlinkClick r:id="" action="ppaction://media"/>
            <a:extLst>
              <a:ext uri="{FF2B5EF4-FFF2-40B4-BE49-F238E27FC236}">
                <a16:creationId xmlns:a16="http://schemas.microsoft.com/office/drawing/2014/main" id="{4A63147E-7259-43CF-96A7-84B2720B959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7429500" y="3857625"/>
            <a:ext cx="1714499" cy="1285875"/>
          </a:xfrm>
          <a:prstGeom prst="rect">
            <a:avLst/>
          </a:prstGeom>
        </p:spPr>
      </p:pic>
      <p:pic>
        <p:nvPicPr>
          <p:cNvPr id="8" name="Grafik 7">
            <a:extLst>
              <a:ext uri="{FF2B5EF4-FFF2-40B4-BE49-F238E27FC236}">
                <a16:creationId xmlns:a16="http://schemas.microsoft.com/office/drawing/2014/main" id="{5035454E-2815-427E-92BA-04EEBD1BF84F}"/>
              </a:ext>
            </a:extLst>
          </p:cNvPr>
          <p:cNvPicPr>
            <a:picLocks noChangeAspect="1"/>
          </p:cNvPicPr>
          <p:nvPr/>
        </p:nvPicPr>
        <p:blipFill>
          <a:blip r:embed="rId8"/>
          <a:stretch>
            <a:fillRect/>
          </a:stretch>
        </p:blipFill>
        <p:spPr>
          <a:xfrm>
            <a:off x="7430876" y="3832746"/>
            <a:ext cx="1713124" cy="1310754"/>
          </a:xfrm>
          <a:prstGeom prst="rect">
            <a:avLst/>
          </a:prstGeom>
        </p:spPr>
      </p:pic>
    </p:spTree>
    <p:custDataLst>
      <p:tags r:id="rId1"/>
    </p:custDataLst>
    <p:extLst>
      <p:ext uri="{BB962C8B-B14F-4D97-AF65-F5344CB8AC3E}">
        <p14:creationId xmlns:p14="http://schemas.microsoft.com/office/powerpoint/2010/main" val="2573380440"/>
      </p:ext>
    </p:extLst>
  </p:cSld>
  <p:clrMapOvr>
    <a:masterClrMapping/>
  </p:clrMapOvr>
  <mc:AlternateContent xmlns:mc="http://schemas.openxmlformats.org/markup-compatibility/2006" xmlns:p14="http://schemas.microsoft.com/office/powerpoint/2010/main">
    <mc:Choice Requires="p14">
      <p:transition spd="slow" p14:dur="2000" advTm="155788"/>
    </mc:Choice>
    <mc:Fallback xmlns="">
      <p:transition spd="slow" advTm="15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pPr>
              <a:spcBef>
                <a:spcPts val="1200"/>
              </a:spcBef>
            </a:pPr>
            <a:r>
              <a:rPr lang="de-DE" sz="2000" b="1" dirty="0">
                <a:solidFill>
                  <a:schemeClr val="bg1"/>
                </a:solidFill>
                <a:ea typeface="Tahoma" panose="020B0604030504040204" pitchFamily="34" charset="0"/>
                <a:cs typeface="Arial" panose="020B0604020202020204" pitchFamily="34" charset="0"/>
              </a:rPr>
              <a:t>Was brauchen Geflüchtete und Asylsuchende?</a:t>
            </a: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12</a:t>
            </a:fld>
            <a:endParaRPr lang="de-DE" dirty="0"/>
          </a:p>
        </p:txBody>
      </p:sp>
      <p:sp>
        <p:nvSpPr>
          <p:cNvPr id="10" name="Titel 1">
            <a:extLst>
              <a:ext uri="{FF2B5EF4-FFF2-40B4-BE49-F238E27FC236}">
                <a16:creationId xmlns:a16="http://schemas.microsoft.com/office/drawing/2014/main" id="{90B61E6D-2D45-47F9-84B9-33018A013698}"/>
              </a:ext>
            </a:extLst>
          </p:cNvPr>
          <p:cNvSpPr txBox="1">
            <a:spLocks/>
          </p:cNvSpPr>
          <p:nvPr/>
        </p:nvSpPr>
        <p:spPr>
          <a:xfrm>
            <a:off x="628650" y="1521502"/>
            <a:ext cx="8088129" cy="296055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CH" sz="2400" dirty="0">
                <a:solidFill>
                  <a:prstClr val="black"/>
                </a:solidFill>
                <a:latin typeface="Calibri" panose="020F0502020204030204" pitchFamily="34" charset="0"/>
                <a:cs typeface="Calibri" panose="020F0502020204030204" pitchFamily="34" charset="0"/>
              </a:rPr>
              <a:t>Peer Support/</a:t>
            </a:r>
            <a:r>
              <a:rPr lang="de-CH" sz="2400" dirty="0" err="1">
                <a:solidFill>
                  <a:prstClr val="black"/>
                </a:solidFill>
                <a:latin typeface="Calibri" panose="020F0502020204030204" pitchFamily="34" charset="0"/>
                <a:cs typeface="Calibri" panose="020F0502020204030204" pitchFamily="34" charset="0"/>
              </a:rPr>
              <a:t>Counseling</a:t>
            </a:r>
            <a:r>
              <a:rPr lang="de-CH" sz="2400" dirty="0">
                <a:solidFill>
                  <a:prstClr val="black"/>
                </a:solidFill>
                <a:latin typeface="Calibri" panose="020F0502020204030204" pitchFamily="34" charset="0"/>
                <a:cs typeface="Calibri" panose="020F0502020204030204" pitchFamily="34" charset="0"/>
              </a:rPr>
              <a:t> ist:</a:t>
            </a:r>
            <a:endParaRPr kumimoji="0" lang="de-CH"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de-CH"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de-CH" sz="9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457200" indent="-457200" algn="l">
              <a:lnSpc>
                <a:spcPct val="120000"/>
              </a:lnSpc>
              <a:buFont typeface="Arial" panose="020B0604020202020204" pitchFamily="34" charset="0"/>
              <a:buChar char="•"/>
              <a:defRPr/>
            </a:pPr>
            <a:r>
              <a:rPr lang="de-CH" sz="2400" dirty="0">
                <a:solidFill>
                  <a:prstClr val="black"/>
                </a:solidFill>
                <a:latin typeface="Calibri" panose="020F0502020204030204" pitchFamily="34" charset="0"/>
                <a:cs typeface="Calibri" panose="020F0502020204030204" pitchFamily="34" charset="0"/>
              </a:rPr>
              <a:t>ein Ansatz, der die Fragmentierung der Zuständigkeiten überwinden will</a:t>
            </a:r>
          </a:p>
          <a:p>
            <a:pPr marL="457200" indent="-457200" algn="l">
              <a:lnSpc>
                <a:spcPct val="120000"/>
              </a:lnSpc>
              <a:buFont typeface="Arial" panose="020B0604020202020204" pitchFamily="34" charset="0"/>
              <a:buChar char="•"/>
              <a:defRPr/>
            </a:pPr>
            <a:r>
              <a:rPr lang="de-CH" sz="2400" dirty="0">
                <a:solidFill>
                  <a:prstClr val="black"/>
                </a:solidFill>
                <a:latin typeface="Calibri" panose="020F0502020204030204" pitchFamily="34" charset="0"/>
                <a:cs typeface="Calibri" panose="020F0502020204030204" pitchFamily="34" charset="0"/>
              </a:rPr>
              <a:t>eine </a:t>
            </a:r>
            <a:r>
              <a:rPr lang="de-CH" sz="2400" u="sng" dirty="0">
                <a:solidFill>
                  <a:prstClr val="black"/>
                </a:solidFill>
                <a:latin typeface="Calibri" panose="020F0502020204030204" pitchFamily="34" charset="0"/>
                <a:cs typeface="Calibri" panose="020F0502020204030204" pitchFamily="34" charset="0"/>
              </a:rPr>
              <a:t>präklinische</a:t>
            </a:r>
            <a:r>
              <a:rPr lang="de-CH" sz="2400" dirty="0">
                <a:solidFill>
                  <a:prstClr val="black"/>
                </a:solidFill>
                <a:latin typeface="Calibri" panose="020F0502020204030204" pitchFamily="34" charset="0"/>
                <a:cs typeface="Calibri" panose="020F0502020204030204" pitchFamily="34" charset="0"/>
              </a:rPr>
              <a:t> Unterstützung (=keine Therapie, nicht im Gesundheitswesen, keine Diagnose, keine Pathologie)</a:t>
            </a:r>
          </a:p>
          <a:p>
            <a:pPr marL="457200" indent="-457200" algn="l">
              <a:lnSpc>
                <a:spcPct val="120000"/>
              </a:lnSpc>
              <a:buFont typeface="Arial" panose="020B0604020202020204" pitchFamily="34" charset="0"/>
              <a:buChar char="•"/>
              <a:defRPr/>
            </a:pPr>
            <a:r>
              <a:rPr lang="de-CH" sz="2400" dirty="0">
                <a:solidFill>
                  <a:prstClr val="black"/>
                </a:solidFill>
                <a:latin typeface="Calibri" panose="020F0502020204030204" pitchFamily="34" charset="0"/>
                <a:cs typeface="Calibri" panose="020F0502020204030204" pitchFamily="34" charset="0"/>
              </a:rPr>
              <a:t>dennoch professionell, basiert auf einer anspruchsvollen Ausbildung und verwendet Elemente aus der Psychotherapie</a:t>
            </a:r>
          </a:p>
          <a:p>
            <a:pPr marL="457200" indent="-457200" algn="l">
              <a:lnSpc>
                <a:spcPct val="120000"/>
              </a:lnSpc>
              <a:buFont typeface="Arial" panose="020B0604020202020204" pitchFamily="34" charset="0"/>
              <a:buChar char="•"/>
              <a:defRPr/>
            </a:pPr>
            <a:r>
              <a:rPr lang="de-CH" sz="2400" dirty="0">
                <a:solidFill>
                  <a:prstClr val="black"/>
                </a:solidFill>
                <a:latin typeface="Calibri" panose="020F0502020204030204" pitchFamily="34" charset="0"/>
                <a:cs typeface="Calibri" panose="020F0502020204030204" pitchFamily="34" charset="0"/>
              </a:rPr>
              <a:t>Sekundärprävention (d.h. behandelt Personen, die noch nicht krank sind, aber krank werden könnten)</a:t>
            </a:r>
          </a:p>
        </p:txBody>
      </p:sp>
      <p:pic>
        <p:nvPicPr>
          <p:cNvPr id="3" name="Video 2">
            <a:hlinkClick r:id="" action="ppaction://media"/>
            <a:extLst>
              <a:ext uri="{FF2B5EF4-FFF2-40B4-BE49-F238E27FC236}">
                <a16:creationId xmlns:a16="http://schemas.microsoft.com/office/drawing/2014/main" id="{5008DDE5-7D92-46C1-BEE4-6094FB0973C6}"/>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7429500" y="3857625"/>
            <a:ext cx="1714499" cy="1285875"/>
          </a:xfrm>
          <a:prstGeom prst="rect">
            <a:avLst/>
          </a:prstGeom>
        </p:spPr>
      </p:pic>
      <p:pic>
        <p:nvPicPr>
          <p:cNvPr id="8" name="Grafik 7">
            <a:extLst>
              <a:ext uri="{FF2B5EF4-FFF2-40B4-BE49-F238E27FC236}">
                <a16:creationId xmlns:a16="http://schemas.microsoft.com/office/drawing/2014/main" id="{11877FE4-5CB3-4CEC-A681-4DDC63046B4D}"/>
              </a:ext>
            </a:extLst>
          </p:cNvPr>
          <p:cNvPicPr>
            <a:picLocks noChangeAspect="1"/>
          </p:cNvPicPr>
          <p:nvPr/>
        </p:nvPicPr>
        <p:blipFill>
          <a:blip r:embed="rId8"/>
          <a:stretch>
            <a:fillRect/>
          </a:stretch>
        </p:blipFill>
        <p:spPr>
          <a:xfrm>
            <a:off x="7429500" y="3845185"/>
            <a:ext cx="1713124" cy="1310754"/>
          </a:xfrm>
          <a:prstGeom prst="rect">
            <a:avLst/>
          </a:prstGeom>
        </p:spPr>
      </p:pic>
    </p:spTree>
    <p:custDataLst>
      <p:tags r:id="rId1"/>
    </p:custDataLst>
    <p:extLst>
      <p:ext uri="{BB962C8B-B14F-4D97-AF65-F5344CB8AC3E}">
        <p14:creationId xmlns:p14="http://schemas.microsoft.com/office/powerpoint/2010/main" val="1987304110"/>
      </p:ext>
    </p:extLst>
  </p:cSld>
  <p:clrMapOvr>
    <a:masterClrMapping/>
  </p:clrMapOvr>
  <mc:AlternateContent xmlns:mc="http://schemas.openxmlformats.org/markup-compatibility/2006" xmlns:p14="http://schemas.microsoft.com/office/powerpoint/2010/main">
    <mc:Choice Requires="p14">
      <p:transition spd="slow" p14:dur="2000" advTm="138151"/>
    </mc:Choice>
    <mc:Fallback xmlns="">
      <p:transition spd="slow" advTm="138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436692"/>
            <a:ext cx="6828198" cy="831324"/>
          </a:xfrm>
        </p:spPr>
        <p:txBody>
          <a:bodyPr>
            <a:normAutofit/>
          </a:bodyPr>
          <a:lstStyle/>
          <a:p>
            <a:pPr>
              <a:spcBef>
                <a:spcPts val="1200"/>
              </a:spcBef>
            </a:pPr>
            <a:r>
              <a:rPr lang="sv" sz="2000" dirty="0">
                <a:solidFill>
                  <a:schemeClr val="bg1"/>
                </a:solidFill>
                <a:cs typeface="Calibri" panose="020F0502020204030204" pitchFamily="34" charset="0"/>
              </a:rPr>
              <a:t>Mitgliederversammlung Paxion Aarau</a:t>
            </a:r>
            <a:br>
              <a:rPr lang="sv" sz="2000" dirty="0">
                <a:solidFill>
                  <a:schemeClr val="bg1"/>
                </a:solidFill>
                <a:cs typeface="Calibri" panose="020F0502020204030204" pitchFamily="34" charset="0"/>
              </a:rPr>
            </a:br>
            <a:endParaRPr lang="de-DE" sz="2000" b="1" dirty="0">
              <a:solidFill>
                <a:schemeClr val="bg1"/>
              </a:solidFill>
              <a:ea typeface="Tahoma" panose="020B060403050404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13</a:t>
            </a:fld>
            <a:endParaRPr lang="de-DE" dirty="0"/>
          </a:p>
        </p:txBody>
      </p:sp>
      <p:sp>
        <p:nvSpPr>
          <p:cNvPr id="10" name="Titel 1">
            <a:extLst>
              <a:ext uri="{FF2B5EF4-FFF2-40B4-BE49-F238E27FC236}">
                <a16:creationId xmlns:a16="http://schemas.microsoft.com/office/drawing/2014/main" id="{90B61E6D-2D45-47F9-84B9-33018A013698}"/>
              </a:ext>
            </a:extLst>
          </p:cNvPr>
          <p:cNvSpPr txBox="1">
            <a:spLocks/>
          </p:cNvSpPr>
          <p:nvPr/>
        </p:nvSpPr>
        <p:spPr>
          <a:xfrm>
            <a:off x="628651" y="1446551"/>
            <a:ext cx="7758346" cy="311045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defTabSz="914400" rtl="0" eaLnBrk="1" fontAlgn="auto" latinLnBrk="0" hangingPunct="1">
              <a:lnSpc>
                <a:spcPct val="90000"/>
              </a:lnSpc>
              <a:spcBef>
                <a:spcPct val="0"/>
              </a:spcBef>
              <a:spcAft>
                <a:spcPts val="0"/>
              </a:spcAft>
              <a:buClrTx/>
              <a:buSzTx/>
              <a:tabLst/>
              <a:defRPr/>
            </a:pPr>
            <a:r>
              <a:rPr kumimoji="0" lang="de-CH"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Vielen Dank für die Aufmerksamkeit</a:t>
            </a:r>
          </a:p>
        </p:txBody>
      </p:sp>
      <p:pic>
        <p:nvPicPr>
          <p:cNvPr id="3" name="Video 2">
            <a:hlinkClick r:id="" action="ppaction://media"/>
            <a:extLst>
              <a:ext uri="{FF2B5EF4-FFF2-40B4-BE49-F238E27FC236}">
                <a16:creationId xmlns:a16="http://schemas.microsoft.com/office/drawing/2014/main" id="{A4A0DAD1-B99B-4828-8216-9413241328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pic>
        <p:nvPicPr>
          <p:cNvPr id="8" name="Grafik 7">
            <a:extLst>
              <a:ext uri="{FF2B5EF4-FFF2-40B4-BE49-F238E27FC236}">
                <a16:creationId xmlns:a16="http://schemas.microsoft.com/office/drawing/2014/main" id="{F188243A-6D2E-461C-BC8A-BE20B7C9315A}"/>
              </a:ext>
            </a:extLst>
          </p:cNvPr>
          <p:cNvPicPr>
            <a:picLocks noChangeAspect="1"/>
          </p:cNvPicPr>
          <p:nvPr/>
        </p:nvPicPr>
        <p:blipFill>
          <a:blip r:embed="rId7"/>
          <a:stretch>
            <a:fillRect/>
          </a:stretch>
        </p:blipFill>
        <p:spPr>
          <a:xfrm>
            <a:off x="7429500" y="3832746"/>
            <a:ext cx="1713124" cy="1310754"/>
          </a:xfrm>
          <a:prstGeom prst="rect">
            <a:avLst/>
          </a:prstGeom>
        </p:spPr>
      </p:pic>
    </p:spTree>
    <p:extLst>
      <p:ext uri="{BB962C8B-B14F-4D97-AF65-F5344CB8AC3E}">
        <p14:creationId xmlns:p14="http://schemas.microsoft.com/office/powerpoint/2010/main" val="2447232161"/>
      </p:ext>
    </p:extLst>
  </p:cSld>
  <p:clrMapOvr>
    <a:masterClrMapping/>
  </p:clrMapOvr>
  <mc:AlternateContent xmlns:mc="http://schemas.openxmlformats.org/markup-compatibility/2006" xmlns:p14="http://schemas.microsoft.com/office/powerpoint/2010/main">
    <mc:Choice Requires="p14">
      <p:transition spd="slow" p14:dur="2000" advTm="4384"/>
    </mc:Choice>
    <mc:Fallback xmlns="">
      <p:transition spd="slow" advTm="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pPr>
              <a:spcBef>
                <a:spcPts val="1200"/>
              </a:spcBef>
            </a:pPr>
            <a:r>
              <a:rPr lang="de-DE" sz="2000" b="1" dirty="0">
                <a:solidFill>
                  <a:schemeClr val="bg1"/>
                </a:solidFill>
                <a:ea typeface="Tahoma" panose="020B0604030504040204" pitchFamily="34" charset="0"/>
                <a:cs typeface="Arial" panose="020B0604020202020204" pitchFamily="34" charset="0"/>
              </a:rPr>
              <a:t>Herausforderungen in der hiesigen Gesundheitsversorgung Geflüchteter</a:t>
            </a:r>
          </a:p>
        </p:txBody>
      </p:sp>
      <p:sp>
        <p:nvSpPr>
          <p:cNvPr id="3" name="Inhaltsplatzhalter 2">
            <a:extLst>
              <a:ext uri="{FF2B5EF4-FFF2-40B4-BE49-F238E27FC236}">
                <a16:creationId xmlns:a16="http://schemas.microsoft.com/office/drawing/2014/main" id="{680F5FCD-BD8D-454B-9FAF-4FC08F0E5801}"/>
              </a:ext>
            </a:extLst>
          </p:cNvPr>
          <p:cNvSpPr>
            <a:spLocks noGrp="1"/>
          </p:cNvSpPr>
          <p:nvPr>
            <p:ph idx="1"/>
          </p:nvPr>
        </p:nvSpPr>
        <p:spPr>
          <a:xfrm>
            <a:off x="569014" y="1551481"/>
            <a:ext cx="7538064" cy="3136369"/>
          </a:xfrm>
        </p:spPr>
        <p:txBody>
          <a:bodyPr>
            <a:noAutofit/>
          </a:bodyPr>
          <a:lstStyle/>
          <a:p>
            <a:pPr>
              <a:lnSpc>
                <a:spcPct val="100000"/>
              </a:lnSpc>
            </a:pPr>
            <a:r>
              <a:rPr lang="de-CH" sz="1400" dirty="0">
                <a:ea typeface="Geneva" panose="020B0503030404040204" pitchFamily="34" charset="0"/>
                <a:cs typeface="Arial" panose="020B0604020202020204" pitchFamily="34" charset="0"/>
              </a:rPr>
              <a:t>enorme strukturelle, sprachliche und kulturelle Hürden</a:t>
            </a:r>
          </a:p>
          <a:p>
            <a:pPr lvl="1">
              <a:lnSpc>
                <a:spcPct val="100000"/>
              </a:lnSpc>
              <a:buFont typeface="Wingdings" panose="05000000000000000000" pitchFamily="2" charset="2"/>
              <a:buChar char="Ø"/>
            </a:pPr>
            <a:r>
              <a:rPr lang="de-CH" sz="1400" dirty="0">
                <a:ea typeface="Geneva" panose="020B0503030404040204" pitchFamily="34" charset="0"/>
                <a:cs typeface="Arial" panose="020B0604020202020204" pitchFamily="34" charset="0"/>
              </a:rPr>
              <a:t>Zugang zu Integrationsmassnahmen und Gesundheitsversorgung erschwert</a:t>
            </a:r>
          </a:p>
          <a:p>
            <a:pPr>
              <a:lnSpc>
                <a:spcPct val="100000"/>
              </a:lnSpc>
            </a:pPr>
            <a:r>
              <a:rPr lang="de-CH" sz="1400" dirty="0">
                <a:ea typeface="Geneva" panose="020B0503030404040204" pitchFamily="34" charset="0"/>
                <a:cs typeface="Arial" panose="020B0604020202020204" pitchFamily="34" charset="0"/>
              </a:rPr>
              <a:t>psychosoziale Belastungsfaktoren nehmen im Verlauf eher zu, statt dass sie abnehmen</a:t>
            </a:r>
          </a:p>
          <a:p>
            <a:pPr lvl="1">
              <a:lnSpc>
                <a:spcPct val="100000"/>
              </a:lnSpc>
              <a:buFont typeface="Wingdings" panose="05000000000000000000" pitchFamily="2" charset="2"/>
              <a:buChar char="Ø"/>
            </a:pPr>
            <a:r>
              <a:rPr lang="de-CH" sz="1400" dirty="0">
                <a:cs typeface="Arial" panose="020B0604020202020204" pitchFamily="34" charset="0"/>
              </a:rPr>
              <a:t>schlechte Unterbringung ohne Privatsphäre, Isolation</a:t>
            </a:r>
          </a:p>
          <a:p>
            <a:pPr lvl="1">
              <a:buFont typeface="Wingdings" panose="05000000000000000000" pitchFamily="2" charset="2"/>
              <a:buChar char="Ø"/>
            </a:pPr>
            <a:r>
              <a:rPr lang="de-CH" sz="1400" dirty="0">
                <a:cs typeface="Arial" panose="020B0604020202020204" pitchFamily="34" charset="0"/>
              </a:rPr>
              <a:t>Wochen, Monate oder gar Jahre warten auf Asylentscheid </a:t>
            </a:r>
          </a:p>
          <a:p>
            <a:pPr lvl="1">
              <a:buFont typeface="Wingdings" panose="05000000000000000000" pitchFamily="2" charset="2"/>
              <a:buChar char="Ø"/>
            </a:pPr>
            <a:r>
              <a:rPr lang="de-CH" sz="1400" dirty="0">
                <a:cs typeface="Arial" panose="020B0604020202020204" pitchFamily="34" charset="0"/>
              </a:rPr>
              <a:t>fehlende sinnstiftende Tagesstruktur (Arbeit oder Schule) </a:t>
            </a:r>
          </a:p>
          <a:p>
            <a:pPr lvl="1">
              <a:buFont typeface="Wingdings" panose="05000000000000000000" pitchFamily="2" charset="2"/>
              <a:buChar char="Ø"/>
            </a:pPr>
            <a:r>
              <a:rPr lang="de-CH" sz="1400" dirty="0">
                <a:cs typeface="Arial" panose="020B0604020202020204" pitchFamily="34" charset="0"/>
              </a:rPr>
              <a:t>Probleme beim Familiennachzug</a:t>
            </a:r>
          </a:p>
          <a:p>
            <a:pPr lvl="1">
              <a:buFont typeface="Wingdings" panose="05000000000000000000" pitchFamily="2" charset="2"/>
              <a:buChar char="Ø"/>
            </a:pPr>
            <a:r>
              <a:rPr lang="de-CH" sz="1400" dirty="0">
                <a:cs typeface="Arial" panose="020B0604020202020204" pitchFamily="34" charset="0"/>
              </a:rPr>
              <a:t>Fehlen einer adäquaten Gesundheitsversorgung </a:t>
            </a:r>
          </a:p>
          <a:p>
            <a:pPr marL="0" indent="0">
              <a:lnSpc>
                <a:spcPct val="100000"/>
              </a:lnSpc>
              <a:buNone/>
            </a:pPr>
            <a:endParaRPr lang="de-CH" sz="800" b="1" dirty="0">
              <a:solidFill>
                <a:schemeClr val="accent1"/>
              </a:solidFill>
              <a:ea typeface="Geneva" panose="020B0503030404040204" pitchFamily="34" charset="0"/>
              <a:cs typeface="Arial" panose="020B0604020202020204" pitchFamily="34" charset="0"/>
            </a:endParaRPr>
          </a:p>
          <a:p>
            <a:pPr marL="0" indent="0">
              <a:lnSpc>
                <a:spcPct val="100000"/>
              </a:lnSpc>
              <a:buNone/>
            </a:pPr>
            <a:r>
              <a:rPr lang="de-CH" sz="1200" dirty="0">
                <a:solidFill>
                  <a:schemeClr val="accent1">
                    <a:lumMod val="75000"/>
                  </a:schemeClr>
                </a:solidFill>
                <a:ea typeface="Geneva" panose="020B0503030404040204" pitchFamily="34" charset="0"/>
                <a:cs typeface="Arial" panose="020B0604020202020204" pitchFamily="34" charset="0"/>
              </a:rPr>
              <a:t>Quelle</a:t>
            </a:r>
            <a:r>
              <a:rPr lang="de-CH" sz="1200" dirty="0">
                <a:solidFill>
                  <a:schemeClr val="accent1"/>
                </a:solidFill>
                <a:ea typeface="Geneva" panose="020B0503030404040204" pitchFamily="34" charset="0"/>
                <a:cs typeface="Arial" panose="020B0604020202020204" pitchFamily="34" charset="0"/>
              </a:rPr>
              <a:t>: </a:t>
            </a:r>
            <a:r>
              <a:rPr lang="de-CH" sz="1200" dirty="0">
                <a:solidFill>
                  <a:schemeClr val="accent1"/>
                </a:solidFill>
              </a:rPr>
              <a:t>Versorgungsbericht zur psychosozialen Versorgung von Flüchtlingen und Folteropfern in Deutschland. </a:t>
            </a:r>
          </a:p>
          <a:p>
            <a:pPr marL="0" indent="0">
              <a:lnSpc>
                <a:spcPct val="100000"/>
              </a:lnSpc>
              <a:buNone/>
            </a:pPr>
            <a:r>
              <a:rPr lang="de-CH" sz="1200" dirty="0" err="1">
                <a:solidFill>
                  <a:schemeClr val="accent1"/>
                </a:solidFill>
              </a:rPr>
              <a:t>BAfF</a:t>
            </a:r>
            <a:r>
              <a:rPr lang="de-CH" sz="1200" dirty="0">
                <a:solidFill>
                  <a:schemeClr val="accent1"/>
                </a:solidFill>
              </a:rPr>
              <a:t> e.V</a:t>
            </a:r>
            <a:r>
              <a:rPr lang="de-CH" sz="1200" dirty="0">
                <a:solidFill>
                  <a:schemeClr val="accent1"/>
                </a:solidFill>
                <a:cs typeface="Arial" panose="020B0604020202020204" pitchFamily="34" charset="0"/>
              </a:rPr>
              <a:t>., </a:t>
            </a:r>
            <a:r>
              <a:rPr lang="de-CH" sz="1200" dirty="0">
                <a:solidFill>
                  <a:schemeClr val="accent1"/>
                </a:solidFill>
              </a:rPr>
              <a:t>Flory et al., </a:t>
            </a:r>
            <a:r>
              <a:rPr lang="de-CH" sz="1200" dirty="0">
                <a:solidFill>
                  <a:schemeClr val="accent1"/>
                </a:solidFill>
                <a:ea typeface="Geneva" panose="020B0503030404040204" pitchFamily="34" charset="0"/>
                <a:cs typeface="Arial" panose="020B0604020202020204" pitchFamily="34" charset="0"/>
              </a:rPr>
              <a:t>2019.</a:t>
            </a: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2</a:t>
            </a:fld>
            <a:endParaRPr lang="de-D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pic>
        <p:nvPicPr>
          <p:cNvPr id="10" name="Grafik 9">
            <a:extLst>
              <a:ext uri="{FF2B5EF4-FFF2-40B4-BE49-F238E27FC236}">
                <a16:creationId xmlns:a16="http://schemas.microsoft.com/office/drawing/2014/main" id="{EA83CDDA-5BE3-4AED-9A1E-B3BCC8B28371}"/>
              </a:ext>
            </a:extLst>
          </p:cNvPr>
          <p:cNvPicPr>
            <a:picLocks noChangeAspect="1"/>
          </p:cNvPicPr>
          <p:nvPr/>
        </p:nvPicPr>
        <p:blipFill>
          <a:blip r:embed="rId7"/>
          <a:stretch>
            <a:fillRect/>
          </a:stretch>
        </p:blipFill>
        <p:spPr>
          <a:xfrm>
            <a:off x="7455262" y="3985160"/>
            <a:ext cx="1688738" cy="1158340"/>
          </a:xfrm>
          <a:prstGeom prst="rect">
            <a:avLst/>
          </a:prstGeom>
        </p:spPr>
      </p:pic>
    </p:spTree>
    <p:extLst>
      <p:ext uri="{BB962C8B-B14F-4D97-AF65-F5344CB8AC3E}">
        <p14:creationId xmlns:p14="http://schemas.microsoft.com/office/powerpoint/2010/main" val="460602882"/>
      </p:ext>
    </p:extLst>
  </p:cSld>
  <p:clrMapOvr>
    <a:masterClrMapping/>
  </p:clrMapOvr>
  <mc:AlternateContent xmlns:mc="http://schemas.openxmlformats.org/markup-compatibility/2006" xmlns:p14="http://schemas.microsoft.com/office/powerpoint/2010/main">
    <mc:Choice Requires="p14">
      <p:transition spd="slow" p14:dur="2000" advTm="47759"/>
    </mc:Choice>
    <mc:Fallback xmlns="">
      <p:transition spd="slow" advTm="47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741750" y="562130"/>
            <a:ext cx="7233017" cy="705885"/>
          </a:xfrm>
        </p:spPr>
        <p:txBody>
          <a:bodyPr>
            <a:normAutofit fontScale="90000"/>
          </a:bodyPr>
          <a:lstStyle/>
          <a:p>
            <a:pPr>
              <a:spcBef>
                <a:spcPts val="1200"/>
              </a:spcBef>
            </a:pPr>
            <a:r>
              <a:rPr lang="de-CH" sz="2200" b="1" dirty="0">
                <a:solidFill>
                  <a:schemeClr val="bg1"/>
                </a:solidFill>
              </a:rPr>
              <a:t>Psychiatrisch-psychotherapeutische Versorgung von Geflüchteten am Beispiel eines großen psychiatrischen Versorgungskrankenhauses im Rheinland</a:t>
            </a:r>
            <a:br>
              <a:rPr lang="de-CH" b="1" dirty="0"/>
            </a:br>
            <a:endParaRPr lang="de-DE" sz="2800" b="1" dirty="0">
              <a:solidFill>
                <a:schemeClr val="bg1"/>
              </a:solidFill>
              <a:ea typeface="Tahoma" panose="020B060403050404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680F5FCD-BD8D-454B-9FAF-4FC08F0E5801}"/>
              </a:ext>
            </a:extLst>
          </p:cNvPr>
          <p:cNvSpPr>
            <a:spLocks noGrp="1"/>
          </p:cNvSpPr>
          <p:nvPr>
            <p:ph idx="1"/>
          </p:nvPr>
        </p:nvSpPr>
        <p:spPr>
          <a:xfrm>
            <a:off x="509378" y="1476891"/>
            <a:ext cx="8237383" cy="3392766"/>
          </a:xfrm>
        </p:spPr>
        <p:txBody>
          <a:bodyPr>
            <a:noAutofit/>
          </a:bodyPr>
          <a:lstStyle/>
          <a:p>
            <a:r>
              <a:rPr lang="de-CH" sz="1400" dirty="0"/>
              <a:t>Stichprobe von 239 Behandlungskontakten mit geflüchteten Menschen an der LVR-Klinik Köln; April 2015 bis März 2016: Diagnosen, Aufnahmemodalitäten und soziodemografischer Hintergrund </a:t>
            </a:r>
          </a:p>
          <a:p>
            <a:r>
              <a:rPr lang="de-CH" sz="1400" dirty="0"/>
              <a:t>Häufigste psychiatrische Hauptdiagnosen: neurotische, Belastungs- und somatoforme Störungen (F4 nach ICD-10): 40,2%</a:t>
            </a:r>
          </a:p>
          <a:p>
            <a:r>
              <a:rPr lang="de-CH" sz="1400" dirty="0"/>
              <a:t>Affektive Störungen (F3 nach ICD-10): 31,0%; psychische und Verhaltensstörungen durch psychotrope Substanzen (F1 nach ICD-10): 15,1% </a:t>
            </a:r>
          </a:p>
          <a:p>
            <a:r>
              <a:rPr lang="de-CH" sz="1400" dirty="0"/>
              <a:t>häufigste Einzeldiagnose: posttraumatische Belastungsstörung: 13,0%</a:t>
            </a:r>
          </a:p>
          <a:p>
            <a:r>
              <a:rPr lang="de-CH" sz="1400" dirty="0"/>
              <a:t>29 Herkunftsländer; Afghanistan (10,0%), Serbien (9,6%), Kosovo (8,8%) </a:t>
            </a:r>
          </a:p>
          <a:p>
            <a:r>
              <a:rPr lang="de-CH" sz="1400" dirty="0"/>
              <a:t>Die gestellten Diagnosen und der hohe Anteil akutpsychiatrischen Geschehens spiegeln die enorme psychische Belastung der Menschen wieder. Die Erfahrungen unterstreichen die Bedeutung des Einsatzes von Dolmetschern, Sprach- und </a:t>
            </a:r>
            <a:r>
              <a:rPr lang="de-CH" sz="1400" dirty="0" err="1"/>
              <a:t>Integrationsmittlerinnen</a:t>
            </a:r>
            <a:r>
              <a:rPr lang="de-CH" sz="1400" dirty="0"/>
              <a:t>/-</a:t>
            </a:r>
            <a:r>
              <a:rPr lang="de-CH" sz="1400" dirty="0" err="1"/>
              <a:t>mittlern</a:t>
            </a:r>
            <a:r>
              <a:rPr lang="de-CH" sz="1400" dirty="0"/>
              <a:t> (SIM) im Behandlungsprozess</a:t>
            </a:r>
            <a:r>
              <a:rPr lang="de-CH" sz="1600" dirty="0"/>
              <a:t>.</a:t>
            </a:r>
          </a:p>
          <a:p>
            <a:pPr marL="0" indent="0">
              <a:lnSpc>
                <a:spcPct val="100000"/>
              </a:lnSpc>
              <a:buNone/>
            </a:pPr>
            <a:r>
              <a:rPr lang="de-CH" sz="1200" dirty="0">
                <a:solidFill>
                  <a:schemeClr val="accent1"/>
                </a:solidFill>
                <a:ea typeface="Geneva" panose="020B0503030404040204" pitchFamily="34" charset="0"/>
                <a:cs typeface="Arial" panose="020B0604020202020204" pitchFamily="34" charset="0"/>
              </a:rPr>
              <a:t>Quelle: </a:t>
            </a:r>
            <a:r>
              <a:rPr lang="de-CH" sz="1200" dirty="0" err="1">
                <a:solidFill>
                  <a:schemeClr val="accent1"/>
                </a:solidFill>
              </a:rPr>
              <a:t>Psychother</a:t>
            </a:r>
            <a:r>
              <a:rPr lang="de-CH" sz="1200" dirty="0">
                <a:solidFill>
                  <a:schemeClr val="accent1"/>
                </a:solidFill>
              </a:rPr>
              <a:t> </a:t>
            </a:r>
            <a:r>
              <a:rPr lang="de-CH" sz="1200" dirty="0" err="1">
                <a:solidFill>
                  <a:schemeClr val="accent1"/>
                </a:solidFill>
              </a:rPr>
              <a:t>Psychosom</a:t>
            </a:r>
            <a:r>
              <a:rPr lang="de-CH" sz="1200" dirty="0">
                <a:solidFill>
                  <a:schemeClr val="accent1"/>
                </a:solidFill>
              </a:rPr>
              <a:t> Med </a:t>
            </a:r>
            <a:r>
              <a:rPr lang="de-CH" sz="1200" dirty="0" err="1">
                <a:solidFill>
                  <a:schemeClr val="accent1"/>
                </a:solidFill>
              </a:rPr>
              <a:t>Psychol</a:t>
            </a:r>
            <a:r>
              <a:rPr lang="de-CH" sz="1200" dirty="0">
                <a:solidFill>
                  <a:schemeClr val="accent1"/>
                </a:solidFill>
              </a:rPr>
              <a:t>; 67(03/04): 126-133</a:t>
            </a:r>
            <a:br>
              <a:rPr lang="de-CH" sz="1200" dirty="0">
                <a:solidFill>
                  <a:schemeClr val="accent1"/>
                </a:solidFill>
              </a:rPr>
            </a:br>
            <a:r>
              <a:rPr lang="de-CH" sz="1200" dirty="0">
                <a:solidFill>
                  <a:schemeClr val="accent1"/>
                </a:solidFill>
              </a:rPr>
              <a:t>DOI: 10.1055/s-0042-116081, </a:t>
            </a:r>
            <a:r>
              <a:rPr lang="de-CH" sz="1200" dirty="0" err="1">
                <a:solidFill>
                  <a:schemeClr val="accent1"/>
                </a:solidFill>
              </a:rPr>
              <a:t>Schaffral</a:t>
            </a:r>
            <a:r>
              <a:rPr lang="de-CH" sz="1200" dirty="0">
                <a:solidFill>
                  <a:schemeClr val="accent1"/>
                </a:solidFill>
              </a:rPr>
              <a:t> et al., 2017 </a:t>
            </a:r>
          </a:p>
          <a:p>
            <a:pPr marL="0" indent="0">
              <a:lnSpc>
                <a:spcPct val="100000"/>
              </a:lnSpc>
              <a:buNone/>
            </a:pPr>
            <a:endParaRPr lang="de-CH" sz="1200" dirty="0">
              <a:solidFill>
                <a:schemeClr val="accent1"/>
              </a:solidFill>
            </a:endParaRP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3</a:t>
            </a:fld>
            <a:endParaRPr lang="de-D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57980881"/>
      </p:ext>
    </p:extLst>
  </p:cSld>
  <p:clrMapOvr>
    <a:masterClrMapping/>
  </p:clrMapOvr>
  <mc:AlternateContent xmlns:mc="http://schemas.openxmlformats.org/markup-compatibility/2006" xmlns:p14="http://schemas.microsoft.com/office/powerpoint/2010/main">
    <mc:Choice Requires="p14">
      <p:transition spd="slow" p14:dur="2000" advTm="65183"/>
    </mc:Choice>
    <mc:Fallback xmlns="">
      <p:transition spd="slow" advTm="6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r>
              <a:rPr lang="de-CH" sz="2000" b="1" dirty="0">
                <a:solidFill>
                  <a:schemeClr val="bg1"/>
                </a:solidFill>
              </a:rPr>
              <a:t>Peer-</a:t>
            </a:r>
            <a:r>
              <a:rPr lang="de-CH" sz="2000" b="1" dirty="0" err="1">
                <a:solidFill>
                  <a:schemeClr val="bg1"/>
                </a:solidFill>
              </a:rPr>
              <a:t>to</a:t>
            </a:r>
            <a:r>
              <a:rPr lang="de-CH" sz="2000" b="1" dirty="0">
                <a:solidFill>
                  <a:schemeClr val="bg1"/>
                </a:solidFill>
              </a:rPr>
              <a:t>-Peer-Selbsthilfe-Interventionen für Geflüchtete – eine Pilotstudie</a:t>
            </a:r>
          </a:p>
        </p:txBody>
      </p:sp>
      <p:sp>
        <p:nvSpPr>
          <p:cNvPr id="3" name="Inhaltsplatzhalter 2">
            <a:extLst>
              <a:ext uri="{FF2B5EF4-FFF2-40B4-BE49-F238E27FC236}">
                <a16:creationId xmlns:a16="http://schemas.microsoft.com/office/drawing/2014/main" id="{680F5FCD-BD8D-454B-9FAF-4FC08F0E5801}"/>
              </a:ext>
            </a:extLst>
          </p:cNvPr>
          <p:cNvSpPr>
            <a:spLocks noGrp="1"/>
          </p:cNvSpPr>
          <p:nvPr>
            <p:ph idx="1"/>
          </p:nvPr>
        </p:nvSpPr>
        <p:spPr>
          <a:xfrm>
            <a:off x="509378" y="1499016"/>
            <a:ext cx="8184917" cy="3287203"/>
          </a:xfrm>
        </p:spPr>
        <p:txBody>
          <a:bodyPr>
            <a:noAutofit/>
          </a:bodyPr>
          <a:lstStyle/>
          <a:p>
            <a:pPr>
              <a:lnSpc>
                <a:spcPct val="100000"/>
              </a:lnSpc>
            </a:pPr>
            <a:r>
              <a:rPr lang="de-CH" sz="1400" dirty="0"/>
              <a:t>Institutionelle, kulturelle und sprachliche Barrieren schränken den Zugang zum Hilfesystem für Geflüchtete ein.</a:t>
            </a:r>
          </a:p>
          <a:p>
            <a:pPr>
              <a:lnSpc>
                <a:spcPct val="100000"/>
              </a:lnSpc>
            </a:pPr>
            <a:r>
              <a:rPr lang="de-CH" sz="1400" dirty="0"/>
              <a:t>Auch unterschiedliche Erklärungsmodelle für psychische Krankheiten sowie ein abweichendes Hilfesuchverhalten je nach kultureller Prägung spielen eine Rolle. </a:t>
            </a:r>
          </a:p>
          <a:p>
            <a:pPr>
              <a:lnSpc>
                <a:spcPct val="100000"/>
              </a:lnSpc>
            </a:pPr>
            <a:r>
              <a:rPr lang="de-CH" sz="1400" dirty="0"/>
              <a:t>Diese Barrieren verringern die Möglichkeit, Informationen und Zugang zum Gesundheitssystem zu erhalten und somit eine adäquate und effiziente Behandlung zu erfahren. </a:t>
            </a:r>
          </a:p>
          <a:p>
            <a:pPr>
              <a:lnSpc>
                <a:spcPct val="100000"/>
              </a:lnSpc>
            </a:pPr>
            <a:r>
              <a:rPr lang="de-CH" sz="1400" dirty="0"/>
              <a:t>Daher ist der Einbezug von Prävention und primärer Gesundheitsversorgung gerade im Bereich der psychischen Gesundheit von zentraler Bedeutung, um die gesundheitliche Situation der gesamten Bevölkerung zu verbessern. </a:t>
            </a:r>
          </a:p>
          <a:p>
            <a:pPr>
              <a:lnSpc>
                <a:spcPct val="100000"/>
              </a:lnSpc>
            </a:pPr>
            <a:r>
              <a:rPr lang="de-CH" sz="1400" dirty="0"/>
              <a:t>Rechtzeitige, kulturkompetente sowie leicht zugängliche Versorgungssysteme sind notwendig, um die Patientenzufriedenheit und die finanzielle Entlastung des Gesundheitssystems zu gewährleisten.</a:t>
            </a:r>
          </a:p>
          <a:p>
            <a:pPr marL="0" indent="0">
              <a:lnSpc>
                <a:spcPct val="100000"/>
              </a:lnSpc>
              <a:spcBef>
                <a:spcPts val="0"/>
              </a:spcBef>
              <a:buNone/>
            </a:pPr>
            <a:endParaRPr lang="de-CH" sz="800" dirty="0">
              <a:solidFill>
                <a:schemeClr val="accent1"/>
              </a:solidFill>
            </a:endParaRPr>
          </a:p>
          <a:p>
            <a:pPr marL="0" indent="0">
              <a:lnSpc>
                <a:spcPct val="100000"/>
              </a:lnSpc>
              <a:spcBef>
                <a:spcPts val="0"/>
              </a:spcBef>
              <a:buNone/>
            </a:pPr>
            <a:endParaRPr lang="de-CH" sz="800" dirty="0">
              <a:solidFill>
                <a:schemeClr val="accent1"/>
              </a:solidFill>
            </a:endParaRPr>
          </a:p>
          <a:p>
            <a:pPr marL="0" indent="0">
              <a:lnSpc>
                <a:spcPct val="100000"/>
              </a:lnSpc>
              <a:spcBef>
                <a:spcPts val="0"/>
              </a:spcBef>
              <a:buNone/>
            </a:pPr>
            <a:r>
              <a:rPr lang="de-CH" sz="1200" dirty="0">
                <a:solidFill>
                  <a:schemeClr val="accent1"/>
                </a:solidFill>
              </a:rPr>
              <a:t>Quelle: </a:t>
            </a:r>
            <a:r>
              <a:rPr lang="pl-PL" sz="1200" dirty="0">
                <a:solidFill>
                  <a:schemeClr val="accent1"/>
                </a:solidFill>
              </a:rPr>
              <a:t>Fortschr Neurol Psychiatr</a:t>
            </a:r>
            <a:r>
              <a:rPr lang="de-CH" sz="1200" dirty="0" err="1">
                <a:solidFill>
                  <a:schemeClr val="accent1"/>
                </a:solidFill>
              </a:rPr>
              <a:t>ie</a:t>
            </a:r>
            <a:r>
              <a:rPr lang="pl-PL" sz="1200" dirty="0">
                <a:solidFill>
                  <a:schemeClr val="accent1"/>
                </a:solidFill>
              </a:rPr>
              <a:t>; 88(02): 89-94</a:t>
            </a:r>
            <a:r>
              <a:rPr lang="de-CH" sz="1200" dirty="0">
                <a:solidFill>
                  <a:schemeClr val="accent1"/>
                </a:solidFill>
              </a:rPr>
              <a:t>; </a:t>
            </a:r>
            <a:r>
              <a:rPr lang="pl-PL" sz="1200" dirty="0">
                <a:solidFill>
                  <a:schemeClr val="accent1"/>
                </a:solidFill>
              </a:rPr>
              <a:t>DOI: 10.1055/a-1011-4232</a:t>
            </a:r>
            <a:r>
              <a:rPr lang="de-CH" sz="1200" dirty="0">
                <a:solidFill>
                  <a:schemeClr val="accent1"/>
                </a:solidFill>
              </a:rPr>
              <a:t>, Abi </a:t>
            </a:r>
            <a:r>
              <a:rPr lang="de-CH" sz="1200" dirty="0" err="1">
                <a:solidFill>
                  <a:schemeClr val="accent1"/>
                </a:solidFill>
              </a:rPr>
              <a:t>Jumaa</a:t>
            </a:r>
            <a:r>
              <a:rPr lang="de-CH" sz="1200" dirty="0">
                <a:solidFill>
                  <a:schemeClr val="accent1"/>
                </a:solidFill>
              </a:rPr>
              <a:t> 2020.</a:t>
            </a:r>
            <a:endParaRPr lang="en-US" sz="1200" dirty="0">
              <a:solidFill>
                <a:schemeClr val="accent1"/>
              </a:solidFill>
            </a:endParaRPr>
          </a:p>
          <a:p>
            <a:pPr marL="0" indent="0">
              <a:lnSpc>
                <a:spcPct val="100000"/>
              </a:lnSpc>
              <a:buNone/>
            </a:pPr>
            <a:endParaRPr lang="de-CH" sz="1800" dirty="0">
              <a:ea typeface="Geneva" panose="020B0503030404040204" pitchFamily="34" charset="0"/>
              <a:cs typeface="Calibri Light" panose="020F0302020204030204" pitchFamily="34" charset="0"/>
            </a:endParaRPr>
          </a:p>
          <a:p>
            <a:pPr marL="0" indent="0">
              <a:lnSpc>
                <a:spcPct val="100000"/>
              </a:lnSpc>
              <a:buNone/>
            </a:pPr>
            <a:endParaRPr lang="de-CH" sz="1800" dirty="0">
              <a:ea typeface="Geneva" panose="020B0503030404040204" pitchFamily="34" charset="0"/>
              <a:cs typeface="Calibri Light" panose="020F0302020204030204" pitchFamily="34" charset="0"/>
            </a:endParaRP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4</a:t>
            </a:fld>
            <a:endParaRPr lang="de-D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73804414"/>
      </p:ext>
    </p:extLst>
  </p:cSld>
  <p:clrMapOvr>
    <a:masterClrMapping/>
  </p:clrMapOvr>
  <mc:AlternateContent xmlns:mc="http://schemas.openxmlformats.org/markup-compatibility/2006" xmlns:p14="http://schemas.microsoft.com/office/powerpoint/2010/main">
    <mc:Choice Requires="p14">
      <p:transition spd="slow" p14:dur="2000" advTm="60293"/>
    </mc:Choice>
    <mc:Fallback xmlns="">
      <p:transition spd="slow" advTm="60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r>
              <a:rPr lang="de-CH" sz="2000" b="1" dirty="0">
                <a:solidFill>
                  <a:schemeClr val="bg1"/>
                </a:solidFill>
              </a:rPr>
              <a:t>Ziel der Peer-</a:t>
            </a:r>
            <a:r>
              <a:rPr lang="de-CH" sz="2000" b="1" dirty="0" err="1">
                <a:solidFill>
                  <a:schemeClr val="bg1"/>
                </a:solidFill>
              </a:rPr>
              <a:t>to</a:t>
            </a:r>
            <a:r>
              <a:rPr lang="de-CH" sz="2000" b="1" dirty="0">
                <a:solidFill>
                  <a:schemeClr val="bg1"/>
                </a:solidFill>
              </a:rPr>
              <a:t>-Peer-Selbsthilfe-Interventionen </a:t>
            </a:r>
          </a:p>
        </p:txBody>
      </p:sp>
      <p:sp>
        <p:nvSpPr>
          <p:cNvPr id="3" name="Inhaltsplatzhalter 2">
            <a:extLst>
              <a:ext uri="{FF2B5EF4-FFF2-40B4-BE49-F238E27FC236}">
                <a16:creationId xmlns:a16="http://schemas.microsoft.com/office/drawing/2014/main" id="{680F5FCD-BD8D-454B-9FAF-4FC08F0E5801}"/>
              </a:ext>
            </a:extLst>
          </p:cNvPr>
          <p:cNvSpPr>
            <a:spLocks noGrp="1"/>
          </p:cNvSpPr>
          <p:nvPr>
            <p:ph idx="1"/>
          </p:nvPr>
        </p:nvSpPr>
        <p:spPr>
          <a:xfrm>
            <a:off x="552309" y="1521502"/>
            <a:ext cx="7707272" cy="3166349"/>
          </a:xfrm>
        </p:spPr>
        <p:txBody>
          <a:bodyPr>
            <a:noAutofit/>
          </a:bodyPr>
          <a:lstStyle/>
          <a:p>
            <a:pPr>
              <a:lnSpc>
                <a:spcPct val="100000"/>
              </a:lnSpc>
            </a:pPr>
            <a:r>
              <a:rPr lang="de-CH" sz="1400" dirty="0"/>
              <a:t>Die Integration von Peer-</a:t>
            </a:r>
            <a:r>
              <a:rPr lang="de-CH" sz="1400" dirty="0" err="1"/>
              <a:t>to</a:t>
            </a:r>
            <a:r>
              <a:rPr lang="de-CH" sz="1400" dirty="0"/>
              <a:t>-Peer-Interventionen (P2P) in die Gesundheitsversorgung kann zur Information über das medizinische und psychosoziale Hilfesystem sowie zur Gesundheitsförderung und primären Gesundheitsversorgung beitragen.</a:t>
            </a:r>
          </a:p>
          <a:p>
            <a:pPr>
              <a:lnSpc>
                <a:spcPct val="100000"/>
              </a:lnSpc>
            </a:pPr>
            <a:r>
              <a:rPr lang="de-CH" sz="1400" dirty="0"/>
              <a:t>Die  Definition P2P ein Begriff, der die vielfältigen Praktiken beschreibt, die verschiedene Unterstützungssysteme bieten, bei denen Personen mit gemeinsamen Erfahrungen sich gegenseitig in ihrem Wohlbefinden helfen können, indem sie Unterstützungsnetzwerke schaffen.</a:t>
            </a:r>
          </a:p>
          <a:p>
            <a:pPr>
              <a:lnSpc>
                <a:spcPct val="100000"/>
              </a:lnSpc>
            </a:pPr>
            <a:r>
              <a:rPr lang="de-CH" sz="1400" dirty="0"/>
              <a:t> </a:t>
            </a:r>
            <a:r>
              <a:rPr lang="de-CH" sz="1400" dirty="0">
                <a:ea typeface="Geneva" panose="020B0503030404040204" pitchFamily="34" charset="0"/>
                <a:cs typeface="Arial" panose="020B0604020202020204" pitchFamily="34" charset="0"/>
              </a:rPr>
              <a:t>Ziele des Peer-Supports oder Peer-</a:t>
            </a:r>
            <a:r>
              <a:rPr lang="de-CH" sz="1400" dirty="0" err="1">
                <a:ea typeface="Geneva" panose="020B0503030404040204" pitchFamily="34" charset="0"/>
                <a:cs typeface="Arial" panose="020B0604020202020204" pitchFamily="34" charset="0"/>
              </a:rPr>
              <a:t>Counselings</a:t>
            </a:r>
            <a:r>
              <a:rPr lang="de-CH" sz="1400" dirty="0">
                <a:ea typeface="Geneva" panose="020B0503030404040204" pitchFamily="34" charset="0"/>
                <a:cs typeface="Arial" panose="020B0604020202020204" pitchFamily="34" charset="0"/>
              </a:rPr>
              <a:t>: Psychosozialer Support in der Muttersprache, Gesundheitserziehung und Unterstützung bei den Integrationshürden, aber keine Therapie oder medizinische Hilfeleistung.</a:t>
            </a:r>
          </a:p>
          <a:p>
            <a:pPr marL="0" indent="0">
              <a:lnSpc>
                <a:spcPct val="100000"/>
              </a:lnSpc>
              <a:buNone/>
            </a:pPr>
            <a:endParaRPr lang="de-CH" sz="800" dirty="0">
              <a:solidFill>
                <a:schemeClr val="accent1"/>
              </a:solidFill>
            </a:endParaRPr>
          </a:p>
          <a:p>
            <a:pPr marL="0" indent="0">
              <a:buNone/>
            </a:pPr>
            <a:r>
              <a:rPr lang="de-CH" sz="1200" dirty="0">
                <a:solidFill>
                  <a:schemeClr val="accent1"/>
                </a:solidFill>
              </a:rPr>
              <a:t>Quelle: </a:t>
            </a:r>
            <a:r>
              <a:rPr lang="pl-PL" sz="1200" dirty="0">
                <a:solidFill>
                  <a:schemeClr val="accent1"/>
                </a:solidFill>
              </a:rPr>
              <a:t>Fortschr Neurol Psychiatr</a:t>
            </a:r>
            <a:r>
              <a:rPr lang="de-CH" sz="1200" dirty="0">
                <a:solidFill>
                  <a:schemeClr val="accent1"/>
                </a:solidFill>
              </a:rPr>
              <a:t>,</a:t>
            </a:r>
            <a:r>
              <a:rPr lang="en-US" dirty="0"/>
              <a:t> </a:t>
            </a:r>
            <a:r>
              <a:rPr lang="en-US" sz="1200" dirty="0">
                <a:solidFill>
                  <a:schemeClr val="accent1"/>
                </a:solidFill>
              </a:rPr>
              <a:t>Eur Psychiatry. Suppl 2:S76-80. DOI: 10.1016/S0924-9338(12)75712-7. </a:t>
            </a:r>
            <a:r>
              <a:rPr lang="de-CH" sz="1200" dirty="0" err="1">
                <a:solidFill>
                  <a:schemeClr val="accent1"/>
                </a:solidFill>
              </a:rPr>
              <a:t>Missmahl</a:t>
            </a:r>
            <a:r>
              <a:rPr lang="de-CH" sz="1200" dirty="0">
                <a:solidFill>
                  <a:schemeClr val="accent1"/>
                </a:solidFill>
              </a:rPr>
              <a:t> et al., 2012. </a:t>
            </a:r>
          </a:p>
          <a:p>
            <a:pPr marL="0" indent="0">
              <a:lnSpc>
                <a:spcPct val="100000"/>
              </a:lnSpc>
              <a:buNone/>
            </a:pPr>
            <a:endParaRPr lang="de-CH" sz="1800" dirty="0">
              <a:ea typeface="Geneva" panose="020B0503030404040204" pitchFamily="34" charset="0"/>
              <a:cs typeface="Calibri Light" panose="020F0302020204030204" pitchFamily="34" charset="0"/>
            </a:endParaRPr>
          </a:p>
          <a:p>
            <a:pPr marL="0" indent="0">
              <a:lnSpc>
                <a:spcPct val="100000"/>
              </a:lnSpc>
              <a:buNone/>
            </a:pPr>
            <a:endParaRPr lang="de-CH" sz="1800" dirty="0">
              <a:ea typeface="Geneva" panose="020B0503030404040204" pitchFamily="34" charset="0"/>
              <a:cs typeface="Calibri Light" panose="020F0302020204030204" pitchFamily="34" charset="0"/>
            </a:endParaRP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5</a:t>
            </a:fld>
            <a:endParaRPr lang="de-D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42409298"/>
      </p:ext>
    </p:extLst>
  </p:cSld>
  <p:clrMapOvr>
    <a:masterClrMapping/>
  </p:clrMapOvr>
  <mc:AlternateContent xmlns:mc="http://schemas.openxmlformats.org/markup-compatibility/2006" xmlns:p14="http://schemas.microsoft.com/office/powerpoint/2010/main">
    <mc:Choice Requires="p14">
      <p:transition spd="slow" p14:dur="2000" advTm="36690"/>
    </mc:Choice>
    <mc:Fallback xmlns="">
      <p:transition spd="slow" advTm="3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pPr>
              <a:lnSpc>
                <a:spcPct val="100000"/>
              </a:lnSpc>
            </a:pPr>
            <a:r>
              <a:rPr lang="de-CH" sz="2000" dirty="0">
                <a:solidFill>
                  <a:schemeClr val="bg1"/>
                </a:solidFill>
                <a:latin typeface="+mn-lt"/>
              </a:rPr>
              <a:t>Gesundheitsprävention durch Peer </a:t>
            </a:r>
            <a:r>
              <a:rPr lang="de-CH" sz="2000" dirty="0" err="1">
                <a:solidFill>
                  <a:schemeClr val="bg1"/>
                </a:solidFill>
                <a:latin typeface="+mn-lt"/>
              </a:rPr>
              <a:t>to</a:t>
            </a:r>
            <a:r>
              <a:rPr lang="de-CH" sz="2000" dirty="0">
                <a:solidFill>
                  <a:schemeClr val="bg1"/>
                </a:solidFill>
                <a:latin typeface="+mn-lt"/>
              </a:rPr>
              <a:t> Peer Behandlungsansatz in der Schweiz</a:t>
            </a:r>
          </a:p>
        </p:txBody>
      </p:sp>
      <p:sp>
        <p:nvSpPr>
          <p:cNvPr id="3" name="Inhaltsplatzhalter 2">
            <a:extLst>
              <a:ext uri="{FF2B5EF4-FFF2-40B4-BE49-F238E27FC236}">
                <a16:creationId xmlns:a16="http://schemas.microsoft.com/office/drawing/2014/main" id="{680F5FCD-BD8D-454B-9FAF-4FC08F0E5801}"/>
              </a:ext>
            </a:extLst>
          </p:cNvPr>
          <p:cNvSpPr>
            <a:spLocks noGrp="1"/>
          </p:cNvSpPr>
          <p:nvPr>
            <p:ph idx="1"/>
          </p:nvPr>
        </p:nvSpPr>
        <p:spPr>
          <a:xfrm>
            <a:off x="509378" y="1514007"/>
            <a:ext cx="8414243" cy="3272212"/>
          </a:xfrm>
        </p:spPr>
        <p:txBody>
          <a:bodyPr>
            <a:noAutofit/>
          </a:bodyPr>
          <a:lstStyle/>
          <a:p>
            <a:pPr>
              <a:lnSpc>
                <a:spcPct val="100000"/>
              </a:lnSpc>
            </a:pPr>
            <a:r>
              <a:rPr lang="de-CH" sz="1400" dirty="0"/>
              <a:t>Fehlende Früherkennung und Diagnose (z.B. in den Asylzentren aufgrund fehlendem Wissen/Sensibilisierung), keine Weitervermittlung, unzureichende Information </a:t>
            </a:r>
          </a:p>
          <a:p>
            <a:pPr>
              <a:lnSpc>
                <a:spcPct val="100000"/>
              </a:lnSpc>
            </a:pPr>
            <a:r>
              <a:rPr lang="de-CH" sz="1400" dirty="0"/>
              <a:t>Herausforderungen für Patientinnen und Patienten: Eingeschränkte Kommunikationsmöglichkeiten; Vorurteile, Angst vor Stigmatisierung; mangelnde Vertrautheit mit Diagnosen und Behandlungsansätzen; fehlendes Vertrauen/Unsicherheit; mangelnde Health </a:t>
            </a:r>
            <a:r>
              <a:rPr lang="de-CH" sz="1400" dirty="0" err="1"/>
              <a:t>Literacy</a:t>
            </a:r>
            <a:r>
              <a:rPr lang="de-CH" sz="1400" dirty="0"/>
              <a:t> </a:t>
            </a:r>
          </a:p>
          <a:p>
            <a:pPr>
              <a:lnSpc>
                <a:spcPct val="100000"/>
              </a:lnSpc>
            </a:pPr>
            <a:r>
              <a:rPr lang="de-CH" sz="1400" dirty="0"/>
              <a:t>Unzureichende spezialisierte Angebote, dadurch lange Wartefristen </a:t>
            </a:r>
          </a:p>
          <a:p>
            <a:pPr>
              <a:lnSpc>
                <a:spcPct val="100000"/>
              </a:lnSpc>
            </a:pPr>
            <a:r>
              <a:rPr lang="de-CH" sz="1400" dirty="0"/>
              <a:t>Fehldiagnose und inadäquate Behandlung</a:t>
            </a:r>
          </a:p>
          <a:p>
            <a:pPr>
              <a:lnSpc>
                <a:spcPct val="100000"/>
              </a:lnSpc>
            </a:pPr>
            <a:r>
              <a:rPr lang="de-CH" sz="1400" dirty="0"/>
              <a:t>Fehlende niederschwellige psychosoziale Angebote </a:t>
            </a:r>
          </a:p>
          <a:p>
            <a:pPr>
              <a:lnSpc>
                <a:spcPct val="100000"/>
              </a:lnSpc>
            </a:pPr>
            <a:r>
              <a:rPr lang="de-CH" sz="1400" dirty="0"/>
              <a:t>Schwierigkeiten beim Informationsfluss und der Zusammenarbeit (bspw. beim Übergang vom Bundeszentrum ins kantonale Durchgangszentrum und von da in die Gemeinde) </a:t>
            </a:r>
          </a:p>
          <a:p>
            <a:pPr>
              <a:lnSpc>
                <a:spcPct val="100000"/>
              </a:lnSpc>
            </a:pPr>
            <a:r>
              <a:rPr lang="de-CH" sz="1400" dirty="0"/>
              <a:t>Fehlende Finanzierung, keine Kostendeckung (z.B. Finanzierung Übersetzung) </a:t>
            </a:r>
          </a:p>
          <a:p>
            <a:pPr marL="0" indent="0">
              <a:lnSpc>
                <a:spcPct val="100000"/>
              </a:lnSpc>
              <a:buNone/>
            </a:pPr>
            <a:r>
              <a:rPr lang="de-CH" sz="1200" dirty="0">
                <a:solidFill>
                  <a:schemeClr val="accent1"/>
                </a:solidFill>
              </a:rPr>
              <a:t>Quelle: Bundesamts für Gesundheit, Sektion Gesundheitliche Chancengleichheit. </a:t>
            </a:r>
            <a:r>
              <a:rPr lang="pt-BR" sz="1200" dirty="0">
                <a:solidFill>
                  <a:schemeClr val="accent1"/>
                </a:solidFill>
              </a:rPr>
              <a:t>INTERFACE. </a:t>
            </a:r>
            <a:r>
              <a:rPr lang="de-CH" sz="1200" dirty="0">
                <a:solidFill>
                  <a:schemeClr val="accent1"/>
                </a:solidFill>
              </a:rPr>
              <a:t>Franziska Müller et al., </a:t>
            </a:r>
            <a:r>
              <a:rPr lang="pt-BR" sz="1200" dirty="0">
                <a:solidFill>
                  <a:schemeClr val="accent1"/>
                </a:solidFill>
              </a:rPr>
              <a:t>2018 . </a:t>
            </a:r>
            <a:endParaRPr lang="de-CH" sz="1200" dirty="0">
              <a:solidFill>
                <a:schemeClr val="accent1"/>
              </a:solidFill>
            </a:endParaRPr>
          </a:p>
          <a:p>
            <a:pPr>
              <a:lnSpc>
                <a:spcPct val="100000"/>
              </a:lnSpc>
            </a:pPr>
            <a:endParaRPr lang="de-CH" sz="1200" dirty="0">
              <a:solidFill>
                <a:schemeClr val="accent1"/>
              </a:solidFill>
              <a:ea typeface="Geneva" panose="020B0503030404040204" pitchFamily="34" charset="0"/>
              <a:cs typeface="Calibri Light" panose="020F0302020204030204" pitchFamily="34" charset="0"/>
            </a:endParaRPr>
          </a:p>
          <a:p>
            <a:pPr marL="0" indent="0">
              <a:lnSpc>
                <a:spcPct val="100000"/>
              </a:lnSpc>
              <a:buNone/>
            </a:pPr>
            <a:endParaRPr lang="de-CH" sz="1800" dirty="0">
              <a:ea typeface="Geneva" panose="020B0503030404040204" pitchFamily="34" charset="0"/>
              <a:cs typeface="Calibri Light" panose="020F0302020204030204" pitchFamily="34" charset="0"/>
            </a:endParaRP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6</a:t>
            </a:fld>
            <a:endParaRPr lang="de-D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69047952"/>
      </p:ext>
    </p:extLst>
  </p:cSld>
  <p:clrMapOvr>
    <a:masterClrMapping/>
  </p:clrMapOvr>
  <mc:AlternateContent xmlns:mc="http://schemas.openxmlformats.org/markup-compatibility/2006" xmlns:p14="http://schemas.microsoft.com/office/powerpoint/2010/main">
    <mc:Choice Requires="p14">
      <p:transition spd="slow" p14:dur="2000" advTm="68686"/>
    </mc:Choice>
    <mc:Fallback xmlns="">
      <p:transition spd="slow" advTm="68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pPr>
              <a:spcBef>
                <a:spcPts val="1200"/>
              </a:spcBef>
            </a:pPr>
            <a:r>
              <a:rPr lang="de-DE" sz="2000" b="1" dirty="0">
                <a:solidFill>
                  <a:schemeClr val="bg1"/>
                </a:solidFill>
                <a:ea typeface="Tahoma" panose="020B0604030504040204" pitchFamily="34" charset="0"/>
                <a:cs typeface="Arial" panose="020B0604020202020204" pitchFamily="34" charset="0"/>
              </a:rPr>
              <a:t>Wirksamkeit der Peer-Unterstützung</a:t>
            </a:r>
          </a:p>
        </p:txBody>
      </p:sp>
      <p:sp>
        <p:nvSpPr>
          <p:cNvPr id="3" name="Inhaltsplatzhalter 2">
            <a:extLst>
              <a:ext uri="{FF2B5EF4-FFF2-40B4-BE49-F238E27FC236}">
                <a16:creationId xmlns:a16="http://schemas.microsoft.com/office/drawing/2014/main" id="{680F5FCD-BD8D-454B-9FAF-4FC08F0E5801}"/>
              </a:ext>
            </a:extLst>
          </p:cNvPr>
          <p:cNvSpPr>
            <a:spLocks noGrp="1"/>
          </p:cNvSpPr>
          <p:nvPr>
            <p:ph idx="1"/>
          </p:nvPr>
        </p:nvSpPr>
        <p:spPr>
          <a:xfrm>
            <a:off x="509379" y="1101778"/>
            <a:ext cx="7597700" cy="3684442"/>
          </a:xfrm>
        </p:spPr>
        <p:txBody>
          <a:bodyPr>
            <a:noAutofit/>
          </a:bodyPr>
          <a:lstStyle/>
          <a:p>
            <a:pPr>
              <a:lnSpc>
                <a:spcPct val="100000"/>
              </a:lnSpc>
            </a:pPr>
            <a:endParaRPr lang="de-CH" dirty="0">
              <a:latin typeface="Calibri Light" panose="020F0302020204030204" pitchFamily="34" charset="0"/>
              <a:ea typeface="Geneva" panose="020B0503030404040204" pitchFamily="34" charset="0"/>
              <a:cs typeface="Calibri Light" panose="020F0302020204030204" pitchFamily="34" charset="0"/>
            </a:endParaRPr>
          </a:p>
          <a:p>
            <a:pPr>
              <a:lnSpc>
                <a:spcPct val="100000"/>
              </a:lnSpc>
            </a:pPr>
            <a:r>
              <a:rPr lang="de-CH" sz="1400" dirty="0">
                <a:cs typeface="Arial" panose="020B0604020202020204" pitchFamily="34" charset="0"/>
              </a:rPr>
              <a:t>Bei Peer-Beratern handelt es sich um Personen mit Migrationshintergrund oder eigenen Fluchterfahrungen, die nach einer zeitlich überschaubaren Schulung als «Gesundheitslotsen» oder «</a:t>
            </a:r>
            <a:r>
              <a:rPr lang="de-CH" sz="1400" dirty="0" err="1">
                <a:cs typeface="Arial" panose="020B0604020202020204" pitchFamily="34" charset="0"/>
              </a:rPr>
              <a:t>Traumaberater</a:t>
            </a:r>
            <a:r>
              <a:rPr lang="de-CH" sz="1400" dirty="0">
                <a:cs typeface="Arial" panose="020B0604020202020204" pitchFamily="34" charset="0"/>
              </a:rPr>
              <a:t>» Psychotherapeutinnen und Psychotherapeuten entlasten (Aerzteblatt.de. Thomas Elbert, 2018).</a:t>
            </a:r>
            <a:endParaRPr lang="de-CH" sz="1400" dirty="0">
              <a:ea typeface="Geneva" panose="020B0503030404040204" pitchFamily="34" charset="0"/>
              <a:cs typeface="Arial" panose="020B0604020202020204" pitchFamily="34" charset="0"/>
            </a:endParaRPr>
          </a:p>
          <a:p>
            <a:pPr>
              <a:lnSpc>
                <a:spcPct val="100000"/>
              </a:lnSpc>
            </a:pPr>
            <a:r>
              <a:rPr lang="de-CH" sz="1400" dirty="0">
                <a:ea typeface="Geneva" panose="020B0503030404040204" pitchFamily="34" charset="0"/>
                <a:cs typeface="Calibri Light" panose="020F0302020204030204" pitchFamily="34" charset="0"/>
              </a:rPr>
              <a:t>Die Wirksamkeit von Peer-Unterstützung im Rahmen psychosozialer Angebote bei Geflüchteten zeigte sich Analysen zufolge in einer reduzierten Zahl an Hospitalisierungen, häufiger Symptomremission, der Wiedergewinnung von Hoffnung und Selbstbewusstsein. Jedoch weniger als 10% der Menschen, die ein spezifisches Angebot brauchen, sind in Behandlung </a:t>
            </a:r>
            <a:r>
              <a:rPr lang="de-CH" sz="1400" dirty="0"/>
              <a:t>(Rheinisches Ärzteblatt / Heft 1. Bülent Erdogan, 2018).</a:t>
            </a:r>
            <a:endParaRPr lang="de-CH" sz="1400" dirty="0">
              <a:ea typeface="Geneva" panose="020B0503030404040204" pitchFamily="34" charset="0"/>
              <a:cs typeface="Calibri Light" panose="020F0302020204030204" pitchFamily="34" charset="0"/>
            </a:endParaRPr>
          </a:p>
          <a:p>
            <a:pPr>
              <a:lnSpc>
                <a:spcPct val="100000"/>
              </a:lnSpc>
            </a:pPr>
            <a:r>
              <a:rPr lang="de-CH" sz="1400" dirty="0">
                <a:ea typeface="Geneva" panose="020B0503030404040204" pitchFamily="34" charset="0"/>
                <a:cs typeface="Calibri Light" panose="020F0302020204030204" pitchFamily="34" charset="0"/>
              </a:rPr>
              <a:t>Vor diesem Hintergrund wirken wir bei Paxion mit und eines unserer Ziele ist Peer </a:t>
            </a:r>
            <a:r>
              <a:rPr lang="de-CH" sz="1400" dirty="0" err="1">
                <a:ea typeface="Geneva" panose="020B0503030404040204" pitchFamily="34" charset="0"/>
                <a:cs typeface="Calibri Light" panose="020F0302020204030204" pitchFamily="34" charset="0"/>
              </a:rPr>
              <a:t>to</a:t>
            </a:r>
            <a:r>
              <a:rPr lang="de-CH" sz="1400" dirty="0">
                <a:ea typeface="Geneva" panose="020B0503030404040204" pitchFamily="34" charset="0"/>
                <a:cs typeface="Calibri Light" panose="020F0302020204030204" pitchFamily="34" charset="0"/>
              </a:rPr>
              <a:t> Peer </a:t>
            </a:r>
            <a:r>
              <a:rPr lang="de-CH" sz="1400" dirty="0" err="1">
                <a:ea typeface="Geneva" panose="020B0503030404040204" pitchFamily="34" charset="0"/>
                <a:cs typeface="Calibri Light" panose="020F0302020204030204" pitchFamily="34" charset="0"/>
              </a:rPr>
              <a:t>Counseling</a:t>
            </a:r>
            <a:r>
              <a:rPr lang="de-CH" sz="1400" dirty="0">
                <a:ea typeface="Geneva" panose="020B0503030404040204" pitchFamily="34" charset="0"/>
                <a:cs typeface="Calibri Light" panose="020F0302020204030204" pitchFamily="34" charset="0"/>
              </a:rPr>
              <a:t>.</a:t>
            </a:r>
          </a:p>
          <a:p>
            <a:pPr>
              <a:lnSpc>
                <a:spcPct val="100000"/>
              </a:lnSpc>
            </a:pPr>
            <a:endParaRPr lang="de-CH" sz="1800" dirty="0">
              <a:ea typeface="Geneva" panose="020B0503030404040204" pitchFamily="34" charset="0"/>
              <a:cs typeface="Arial" panose="020B0604020202020204" pitchFamily="34" charset="0"/>
            </a:endParaRPr>
          </a:p>
          <a:p>
            <a:pPr marL="0" indent="0">
              <a:lnSpc>
                <a:spcPct val="100000"/>
              </a:lnSpc>
              <a:buNone/>
            </a:pPr>
            <a:endParaRPr lang="de-CH" dirty="0">
              <a:latin typeface="Calibri Light" panose="020F0302020204030204" pitchFamily="34" charset="0"/>
              <a:ea typeface="Geneva" panose="020B0503030404040204" pitchFamily="34" charset="0"/>
              <a:cs typeface="Calibri Light" panose="020F0302020204030204" pitchFamily="34" charset="0"/>
            </a:endParaRP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7</a:t>
            </a:fld>
            <a:endParaRPr lang="de-D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pic>
        <p:nvPicPr>
          <p:cNvPr id="9" name="Grafik 8">
            <a:extLst>
              <a:ext uri="{FF2B5EF4-FFF2-40B4-BE49-F238E27FC236}">
                <a16:creationId xmlns:a16="http://schemas.microsoft.com/office/drawing/2014/main" id="{D8001A5B-FE6F-4CAD-9FCF-0638F19DB064}"/>
              </a:ext>
            </a:extLst>
          </p:cNvPr>
          <p:cNvPicPr>
            <a:picLocks noChangeAspect="1"/>
          </p:cNvPicPr>
          <p:nvPr/>
        </p:nvPicPr>
        <p:blipFill>
          <a:blip r:embed="rId7"/>
          <a:stretch>
            <a:fillRect/>
          </a:stretch>
        </p:blipFill>
        <p:spPr>
          <a:xfrm>
            <a:off x="7455262" y="3985160"/>
            <a:ext cx="1688738" cy="1158340"/>
          </a:xfrm>
          <a:prstGeom prst="rect">
            <a:avLst/>
          </a:prstGeom>
        </p:spPr>
      </p:pic>
    </p:spTree>
    <p:extLst>
      <p:ext uri="{BB962C8B-B14F-4D97-AF65-F5344CB8AC3E}">
        <p14:creationId xmlns:p14="http://schemas.microsoft.com/office/powerpoint/2010/main" val="402893767"/>
      </p:ext>
    </p:extLst>
  </p:cSld>
  <p:clrMapOvr>
    <a:masterClrMapping/>
  </p:clrMapOvr>
  <mc:AlternateContent xmlns:mc="http://schemas.openxmlformats.org/markup-compatibility/2006" xmlns:p14="http://schemas.microsoft.com/office/powerpoint/2010/main">
    <mc:Choice Requires="p14">
      <p:transition spd="slow" p14:dur="2000" advTm="74223"/>
    </mc:Choice>
    <mc:Fallback xmlns="">
      <p:transition spd="slow" advTm="7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pPr>
              <a:spcBef>
                <a:spcPts val="1200"/>
              </a:spcBef>
            </a:pPr>
            <a:r>
              <a:rPr lang="de-DE" sz="2000" b="1" dirty="0">
                <a:solidFill>
                  <a:schemeClr val="bg1"/>
                </a:solidFill>
                <a:ea typeface="Tahoma" panose="020B0604030504040204" pitchFamily="34" charset="0"/>
                <a:cs typeface="Arial" panose="020B0604020202020204" pitchFamily="34" charset="0"/>
              </a:rPr>
              <a:t>Was brauchen Geflüchtete und Asylsuchende?</a:t>
            </a:r>
          </a:p>
        </p:txBody>
      </p:sp>
      <p:sp>
        <p:nvSpPr>
          <p:cNvPr id="3" name="Inhaltsplatzhalter 2">
            <a:extLst>
              <a:ext uri="{FF2B5EF4-FFF2-40B4-BE49-F238E27FC236}">
                <a16:creationId xmlns:a16="http://schemas.microsoft.com/office/drawing/2014/main" id="{680F5FCD-BD8D-454B-9FAF-4FC08F0E5801}"/>
              </a:ext>
            </a:extLst>
          </p:cNvPr>
          <p:cNvSpPr>
            <a:spLocks noGrp="1"/>
          </p:cNvSpPr>
          <p:nvPr>
            <p:ph idx="1"/>
          </p:nvPr>
        </p:nvSpPr>
        <p:spPr>
          <a:xfrm>
            <a:off x="509378" y="1268016"/>
            <a:ext cx="8515351" cy="3518203"/>
          </a:xfrm>
        </p:spPr>
        <p:txBody>
          <a:bodyPr>
            <a:noAutofit/>
          </a:bodyPr>
          <a:lstStyle/>
          <a:p>
            <a:pPr>
              <a:lnSpc>
                <a:spcPct val="100000"/>
              </a:lnSpc>
            </a:pPr>
            <a:endParaRPr lang="de-CH" dirty="0">
              <a:latin typeface="Calibri Light" panose="020F0302020204030204" pitchFamily="34" charset="0"/>
              <a:ea typeface="Geneva" panose="020B0503030404040204" pitchFamily="34" charset="0"/>
              <a:cs typeface="Calibri Light" panose="020F0302020204030204" pitchFamily="34" charset="0"/>
            </a:endParaRPr>
          </a:p>
          <a:p>
            <a:pPr marL="0" indent="0">
              <a:lnSpc>
                <a:spcPct val="100000"/>
              </a:lnSpc>
              <a:buNone/>
            </a:pPr>
            <a:endParaRPr lang="de-CH" dirty="0">
              <a:latin typeface="Calibri Light" panose="020F0302020204030204" pitchFamily="34" charset="0"/>
              <a:ea typeface="Geneva" panose="020B0503030404040204" pitchFamily="34" charset="0"/>
              <a:cs typeface="Calibri Light" panose="020F0302020204030204" pitchFamily="34" charset="0"/>
            </a:endParaRP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8</a:t>
            </a:fld>
            <a:endParaRPr lang="de-DE" dirty="0"/>
          </a:p>
        </p:txBody>
      </p:sp>
      <p:pic>
        <p:nvPicPr>
          <p:cNvPr id="10" name="Grafik 9">
            <a:extLst>
              <a:ext uri="{FF2B5EF4-FFF2-40B4-BE49-F238E27FC236}">
                <a16:creationId xmlns:a16="http://schemas.microsoft.com/office/drawing/2014/main" id="{3706BA95-CDE7-409D-8CAA-12B29831797D}"/>
              </a:ext>
            </a:extLst>
          </p:cNvPr>
          <p:cNvPicPr>
            <a:picLocks noChangeAspect="1"/>
          </p:cNvPicPr>
          <p:nvPr/>
        </p:nvPicPr>
        <p:blipFill>
          <a:blip r:embed="rId6"/>
          <a:stretch>
            <a:fillRect/>
          </a:stretch>
        </p:blipFill>
        <p:spPr>
          <a:xfrm>
            <a:off x="337405" y="1431560"/>
            <a:ext cx="4819211" cy="3102965"/>
          </a:xfrm>
          <a:prstGeom prst="rect">
            <a:avLst/>
          </a:prstGeom>
          <a:ln w="12700">
            <a:solidFill>
              <a:sysClr val="windowText" lastClr="000000"/>
            </a:solidFill>
          </a:ln>
        </p:spPr>
      </p:pic>
      <p:pic>
        <p:nvPicPr>
          <p:cNvPr id="11" name="Grafik 10">
            <a:extLst>
              <a:ext uri="{FF2B5EF4-FFF2-40B4-BE49-F238E27FC236}">
                <a16:creationId xmlns:a16="http://schemas.microsoft.com/office/drawing/2014/main" id="{3D7E5BDC-B33D-46DB-A411-1116C9F9ED79}"/>
              </a:ext>
            </a:extLst>
          </p:cNvPr>
          <p:cNvPicPr>
            <a:picLocks noChangeAspect="1"/>
          </p:cNvPicPr>
          <p:nvPr/>
        </p:nvPicPr>
        <p:blipFill>
          <a:blip r:embed="rId7"/>
          <a:stretch>
            <a:fillRect/>
          </a:stretch>
        </p:blipFill>
        <p:spPr>
          <a:xfrm>
            <a:off x="5354127" y="2758190"/>
            <a:ext cx="3452467" cy="1776335"/>
          </a:xfrm>
          <a:prstGeom prst="rect">
            <a:avLst/>
          </a:prstGeom>
        </p:spPr>
      </p:pic>
      <p:pic>
        <p:nvPicPr>
          <p:cNvPr id="8" name="Video 7">
            <a:hlinkClick r:id="" action="ppaction://media"/>
            <a:extLst>
              <a:ext uri="{FF2B5EF4-FFF2-40B4-BE49-F238E27FC236}">
                <a16:creationId xmlns:a16="http://schemas.microsoft.com/office/drawing/2014/main" id="{A8E86579-7AAE-4DF9-BE67-A25899C77E7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7429500" y="3857625"/>
            <a:ext cx="1714499" cy="1285875"/>
          </a:xfrm>
          <a:prstGeom prst="rect">
            <a:avLst/>
          </a:prstGeom>
        </p:spPr>
      </p:pic>
      <p:pic>
        <p:nvPicPr>
          <p:cNvPr id="9" name="Grafik 8">
            <a:extLst>
              <a:ext uri="{FF2B5EF4-FFF2-40B4-BE49-F238E27FC236}">
                <a16:creationId xmlns:a16="http://schemas.microsoft.com/office/drawing/2014/main" id="{39B8B409-A7FD-4377-9BA6-8DC1AD35EFD2}"/>
              </a:ext>
            </a:extLst>
          </p:cNvPr>
          <p:cNvPicPr>
            <a:picLocks noChangeAspect="1"/>
          </p:cNvPicPr>
          <p:nvPr/>
        </p:nvPicPr>
        <p:blipFill>
          <a:blip r:embed="rId9"/>
          <a:stretch>
            <a:fillRect/>
          </a:stretch>
        </p:blipFill>
        <p:spPr>
          <a:xfrm>
            <a:off x="7429501" y="3857625"/>
            <a:ext cx="1714498" cy="1285875"/>
          </a:xfrm>
          <a:prstGeom prst="rect">
            <a:avLst/>
          </a:prstGeom>
        </p:spPr>
      </p:pic>
    </p:spTree>
    <p:extLst>
      <p:ext uri="{BB962C8B-B14F-4D97-AF65-F5344CB8AC3E}">
        <p14:creationId xmlns:p14="http://schemas.microsoft.com/office/powerpoint/2010/main" val="4198792070"/>
      </p:ext>
    </p:extLst>
  </p:cSld>
  <p:clrMapOvr>
    <a:masterClrMapping/>
  </p:clrMapOvr>
  <mc:AlternateContent xmlns:mc="http://schemas.openxmlformats.org/markup-compatibility/2006" xmlns:p14="http://schemas.microsoft.com/office/powerpoint/2010/main">
    <mc:Choice Requires="p14">
      <p:transition spd="slow" p14:dur="2000" advTm="70091"/>
    </mc:Choice>
    <mc:Fallback xmlns="">
      <p:transition spd="slow" advTm="70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0" y="273844"/>
            <a:ext cx="9144000" cy="994172"/>
            <a:chOff x="0" y="273844"/>
            <a:chExt cx="9144000" cy="994172"/>
          </a:xfrm>
        </p:grpSpPr>
        <p:sp>
          <p:nvSpPr>
            <p:cNvPr id="5" name="Rechteck 4">
              <a:extLst>
                <a:ext uri="{FF2B5EF4-FFF2-40B4-BE49-F238E27FC236}">
                  <a16:creationId xmlns:a16="http://schemas.microsoft.com/office/drawing/2014/main" id="{C85E78DC-D908-4B4E-BBD7-9CB3009631BD}"/>
                </a:ext>
              </a:extLst>
            </p:cNvPr>
            <p:cNvSpPr/>
            <p:nvPr/>
          </p:nvSpPr>
          <p:spPr>
            <a:xfrm>
              <a:off x="0" y="273844"/>
              <a:ext cx="9144000" cy="994172"/>
            </a:xfrm>
            <a:prstGeom prst="rect">
              <a:avLst/>
            </a:prstGeom>
            <a:solidFill>
              <a:srgbClr val="40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078" y="357281"/>
              <a:ext cx="816543" cy="831323"/>
            </a:xfrm>
            <a:prstGeom prst="rect">
              <a:avLst/>
            </a:prstGeom>
          </p:spPr>
        </p:pic>
      </p:grpSp>
      <p:sp>
        <p:nvSpPr>
          <p:cNvPr id="2" name="Titel 1">
            <a:extLst>
              <a:ext uri="{FF2B5EF4-FFF2-40B4-BE49-F238E27FC236}">
                <a16:creationId xmlns:a16="http://schemas.microsoft.com/office/drawing/2014/main" id="{AFCF0809-D249-7143-93E7-85FC9A53C15B}"/>
              </a:ext>
            </a:extLst>
          </p:cNvPr>
          <p:cNvSpPr>
            <a:spLocks noGrp="1"/>
          </p:cNvSpPr>
          <p:nvPr>
            <p:ph type="title"/>
          </p:nvPr>
        </p:nvSpPr>
        <p:spPr>
          <a:xfrm>
            <a:off x="628650" y="273844"/>
            <a:ext cx="6828198" cy="994172"/>
          </a:xfrm>
        </p:spPr>
        <p:txBody>
          <a:bodyPr>
            <a:normAutofit/>
          </a:bodyPr>
          <a:lstStyle/>
          <a:p>
            <a:pPr>
              <a:spcBef>
                <a:spcPts val="1200"/>
              </a:spcBef>
            </a:pPr>
            <a:r>
              <a:rPr lang="de-DE" sz="2000" b="1" dirty="0">
                <a:solidFill>
                  <a:schemeClr val="bg1"/>
                </a:solidFill>
                <a:ea typeface="Tahoma" panose="020B0604030504040204" pitchFamily="34" charset="0"/>
                <a:cs typeface="Arial" panose="020B0604020202020204" pitchFamily="34" charset="0"/>
              </a:rPr>
              <a:t>Was brauchen Geflüchtete und Asylsuchende?</a:t>
            </a:r>
          </a:p>
        </p:txBody>
      </p:sp>
      <p:sp>
        <p:nvSpPr>
          <p:cNvPr id="3" name="Inhaltsplatzhalter 2">
            <a:extLst>
              <a:ext uri="{FF2B5EF4-FFF2-40B4-BE49-F238E27FC236}">
                <a16:creationId xmlns:a16="http://schemas.microsoft.com/office/drawing/2014/main" id="{680F5FCD-BD8D-454B-9FAF-4FC08F0E5801}"/>
              </a:ext>
            </a:extLst>
          </p:cNvPr>
          <p:cNvSpPr>
            <a:spLocks noGrp="1"/>
          </p:cNvSpPr>
          <p:nvPr>
            <p:ph idx="1"/>
          </p:nvPr>
        </p:nvSpPr>
        <p:spPr>
          <a:xfrm>
            <a:off x="509378" y="1268016"/>
            <a:ext cx="8515351" cy="3518203"/>
          </a:xfrm>
        </p:spPr>
        <p:txBody>
          <a:bodyPr>
            <a:noAutofit/>
          </a:bodyPr>
          <a:lstStyle/>
          <a:p>
            <a:pPr>
              <a:lnSpc>
                <a:spcPct val="100000"/>
              </a:lnSpc>
            </a:pPr>
            <a:endParaRPr lang="de-CH" dirty="0">
              <a:latin typeface="Calibri Light" panose="020F0302020204030204" pitchFamily="34" charset="0"/>
              <a:ea typeface="Geneva" panose="020B0503030404040204" pitchFamily="34" charset="0"/>
              <a:cs typeface="Calibri Light" panose="020F0302020204030204" pitchFamily="34" charset="0"/>
            </a:endParaRPr>
          </a:p>
          <a:p>
            <a:pPr marL="0" indent="0">
              <a:lnSpc>
                <a:spcPct val="100000"/>
              </a:lnSpc>
              <a:buNone/>
            </a:pPr>
            <a:endParaRPr lang="de-CH" dirty="0">
              <a:latin typeface="Calibri Light" panose="020F0302020204030204" pitchFamily="34" charset="0"/>
              <a:ea typeface="Geneva" panose="020B0503030404040204" pitchFamily="34" charset="0"/>
              <a:cs typeface="Calibri Light" panose="020F0302020204030204" pitchFamily="34" charset="0"/>
            </a:endParaRPr>
          </a:p>
        </p:txBody>
      </p:sp>
      <p:sp>
        <p:nvSpPr>
          <p:cNvPr id="4" name="Foliennummernplatzhalter 3">
            <a:extLst>
              <a:ext uri="{FF2B5EF4-FFF2-40B4-BE49-F238E27FC236}">
                <a16:creationId xmlns:a16="http://schemas.microsoft.com/office/drawing/2014/main" id="{BF82670C-AD75-704B-BD1C-9D181578AD76}"/>
              </a:ext>
            </a:extLst>
          </p:cNvPr>
          <p:cNvSpPr>
            <a:spLocks noGrp="1"/>
          </p:cNvSpPr>
          <p:nvPr>
            <p:ph type="sldNum" sz="quarter" idx="12"/>
          </p:nvPr>
        </p:nvSpPr>
        <p:spPr/>
        <p:txBody>
          <a:bodyPr/>
          <a:lstStyle/>
          <a:p>
            <a:fld id="{E0CE79FC-FE61-CE45-9DEB-BC10B7B2BC80}" type="slidenum">
              <a:rPr lang="de-DE" smtClean="0"/>
              <a:t>9</a:t>
            </a:fld>
            <a:endParaRPr lang="de-DE" dirty="0"/>
          </a:p>
        </p:txBody>
      </p:sp>
      <p:pic>
        <p:nvPicPr>
          <p:cNvPr id="12" name="Grafik 11">
            <a:extLst>
              <a:ext uri="{FF2B5EF4-FFF2-40B4-BE49-F238E27FC236}">
                <a16:creationId xmlns:a16="http://schemas.microsoft.com/office/drawing/2014/main" id="{3FEFBFBB-9046-4B95-9B8C-FE1715236BB4}"/>
              </a:ext>
            </a:extLst>
          </p:cNvPr>
          <p:cNvPicPr>
            <a:picLocks noChangeAspect="1"/>
          </p:cNvPicPr>
          <p:nvPr/>
        </p:nvPicPr>
        <p:blipFill>
          <a:blip r:embed="rId6"/>
          <a:stretch>
            <a:fillRect/>
          </a:stretch>
        </p:blipFill>
        <p:spPr>
          <a:xfrm>
            <a:off x="390107" y="1500753"/>
            <a:ext cx="5179389" cy="2842399"/>
          </a:xfrm>
          <a:prstGeom prst="rect">
            <a:avLst/>
          </a:prstGeom>
          <a:ln w="12700">
            <a:solidFill>
              <a:sysClr val="windowText" lastClr="000000"/>
            </a:solidFill>
          </a:ln>
        </p:spPr>
      </p:pic>
      <p:pic>
        <p:nvPicPr>
          <p:cNvPr id="13" name="Grafik 12">
            <a:extLst>
              <a:ext uri="{FF2B5EF4-FFF2-40B4-BE49-F238E27FC236}">
                <a16:creationId xmlns:a16="http://schemas.microsoft.com/office/drawing/2014/main" id="{924D2C57-2CE8-459A-BA5F-961D085F0B53}"/>
              </a:ext>
            </a:extLst>
          </p:cNvPr>
          <p:cNvPicPr>
            <a:picLocks noChangeAspect="1"/>
          </p:cNvPicPr>
          <p:nvPr/>
        </p:nvPicPr>
        <p:blipFill>
          <a:blip r:embed="rId7"/>
          <a:stretch>
            <a:fillRect/>
          </a:stretch>
        </p:blipFill>
        <p:spPr>
          <a:xfrm>
            <a:off x="5792192" y="3142517"/>
            <a:ext cx="2582319" cy="1200635"/>
          </a:xfrm>
          <a:prstGeom prst="rect">
            <a:avLst/>
          </a:prstGeom>
        </p:spPr>
      </p:pic>
      <p:pic>
        <p:nvPicPr>
          <p:cNvPr id="8" name="Video 7">
            <a:hlinkClick r:id="" action="ppaction://media"/>
            <a:extLst>
              <a:ext uri="{FF2B5EF4-FFF2-40B4-BE49-F238E27FC236}">
                <a16:creationId xmlns:a16="http://schemas.microsoft.com/office/drawing/2014/main" id="{1FC9EA66-5685-48E4-91DB-8F594BCE4A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7429500" y="3857625"/>
            <a:ext cx="1714499" cy="1285875"/>
          </a:xfrm>
          <a:prstGeom prst="rect">
            <a:avLst/>
          </a:prstGeom>
        </p:spPr>
      </p:pic>
      <p:pic>
        <p:nvPicPr>
          <p:cNvPr id="9" name="Grafik 8">
            <a:extLst>
              <a:ext uri="{FF2B5EF4-FFF2-40B4-BE49-F238E27FC236}">
                <a16:creationId xmlns:a16="http://schemas.microsoft.com/office/drawing/2014/main" id="{13BBFEE3-AE28-44F5-A7F3-9B716711B3A9}"/>
              </a:ext>
            </a:extLst>
          </p:cNvPr>
          <p:cNvPicPr>
            <a:picLocks noChangeAspect="1"/>
          </p:cNvPicPr>
          <p:nvPr/>
        </p:nvPicPr>
        <p:blipFill>
          <a:blip r:embed="rId9"/>
          <a:stretch>
            <a:fillRect/>
          </a:stretch>
        </p:blipFill>
        <p:spPr>
          <a:xfrm>
            <a:off x="7429500" y="3848503"/>
            <a:ext cx="1714499" cy="1308113"/>
          </a:xfrm>
          <a:prstGeom prst="rect">
            <a:avLst/>
          </a:prstGeom>
        </p:spPr>
      </p:pic>
    </p:spTree>
    <p:extLst>
      <p:ext uri="{BB962C8B-B14F-4D97-AF65-F5344CB8AC3E}">
        <p14:creationId xmlns:p14="http://schemas.microsoft.com/office/powerpoint/2010/main" val="547621441"/>
      </p:ext>
    </p:extLst>
  </p:cSld>
  <p:clrMapOvr>
    <a:masterClrMapping/>
  </p:clrMapOvr>
  <mc:AlternateContent xmlns:mc="http://schemas.openxmlformats.org/markup-compatibility/2006" xmlns:p14="http://schemas.microsoft.com/office/powerpoint/2010/main">
    <mc:Choice Requires="p14">
      <p:transition spd="slow" p14:dur="2000" advTm="11122"/>
    </mc:Choice>
    <mc:Fallback xmlns="">
      <p:transition spd="slow" advTm="1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18.2|9.9|9.2|17.6|37.1"/>
</p:tagLst>
</file>

<file path=ppt/tags/tag2.xml><?xml version="1.0" encoding="utf-8"?>
<p:tagLst xmlns:a="http://schemas.openxmlformats.org/drawingml/2006/main" xmlns:r="http://schemas.openxmlformats.org/officeDocument/2006/relationships" xmlns:p="http://schemas.openxmlformats.org/presentationml/2006/main">
  <p:tag name="TIMING" val="|6.9|32.8|47.9"/>
</p:tagLst>
</file>

<file path=ppt/tags/tag3.xml><?xml version="1.0" encoding="utf-8"?>
<p:tagLst xmlns:a="http://schemas.openxmlformats.org/drawingml/2006/main" xmlns:r="http://schemas.openxmlformats.org/officeDocument/2006/relationships" xmlns:p="http://schemas.openxmlformats.org/presentationml/2006/main">
  <p:tag name="TIMING" val="|3.8|23.6|32.6|47.5"/>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1013</Words>
  <Application>Microsoft Office PowerPoint</Application>
  <PresentationFormat>Bildschirmpräsentation (16:9)</PresentationFormat>
  <Paragraphs>106</Paragraphs>
  <Slides>13</Slides>
  <Notes>13</Notes>
  <HiddenSlides>0</HiddenSlides>
  <MMClips>13</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Arial</vt:lpstr>
      <vt:lpstr>Calibri</vt:lpstr>
      <vt:lpstr>Calibri Light</vt:lpstr>
      <vt:lpstr>Wingdings</vt:lpstr>
      <vt:lpstr>Office</vt:lpstr>
      <vt:lpstr>Peer support und peer counseling:  dg Lösung für psychosoziale Versorgungsdefizite im Asyl- und Flüchtlingswesen ?   Fana Asefaw &amp; Thomas Maier</vt:lpstr>
      <vt:lpstr>Herausforderungen in der hiesigen Gesundheitsversorgung Geflüchteter</vt:lpstr>
      <vt:lpstr>Psychiatrisch-psychotherapeutische Versorgung von Geflüchteten am Beispiel eines großen psychiatrischen Versorgungskrankenhauses im Rheinland </vt:lpstr>
      <vt:lpstr>Peer-to-Peer-Selbsthilfe-Interventionen für Geflüchtete – eine Pilotstudie</vt:lpstr>
      <vt:lpstr>Ziel der Peer-to-Peer-Selbsthilfe-Interventionen </vt:lpstr>
      <vt:lpstr>Gesundheitsprävention durch Peer to Peer Behandlungsansatz in der Schweiz</vt:lpstr>
      <vt:lpstr>Wirksamkeit der Peer-Unterstützung</vt:lpstr>
      <vt:lpstr>Was brauchen Geflüchtete und Asylsuchende?</vt:lpstr>
      <vt:lpstr>Was brauchen Geflüchtete und Asylsuchende?</vt:lpstr>
      <vt:lpstr>Was brauchen Geflüchtete und Asylsuchende?</vt:lpstr>
      <vt:lpstr>Was brauchen Geflüchtete und Asylsuchende?</vt:lpstr>
      <vt:lpstr>Was brauchen Geflüchtete und Asylsuchende?</vt:lpstr>
      <vt:lpstr>Mitgliederversammlung Paxion Aarau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Kathrin Lüthi</dc:creator>
  <cp:lastModifiedBy>Laura Martinelli</cp:lastModifiedBy>
  <cp:revision>213</cp:revision>
  <cp:lastPrinted>2020-03-03T11:25:04Z</cp:lastPrinted>
  <dcterms:created xsi:type="dcterms:W3CDTF">2019-03-14T10:23:47Z</dcterms:created>
  <dcterms:modified xsi:type="dcterms:W3CDTF">2020-12-10T13:21:25Z</dcterms:modified>
</cp:coreProperties>
</file>